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427" r:id="rId2"/>
    <p:sldId id="422" r:id="rId3"/>
    <p:sldId id="423" r:id="rId4"/>
    <p:sldId id="424" r:id="rId5"/>
    <p:sldId id="425" r:id="rId6"/>
    <p:sldId id="322" r:id="rId7"/>
    <p:sldId id="420" r:id="rId8"/>
    <p:sldId id="330" r:id="rId9"/>
    <p:sldId id="332" r:id="rId10"/>
    <p:sldId id="327" r:id="rId11"/>
    <p:sldId id="321" r:id="rId12"/>
    <p:sldId id="343" r:id="rId13"/>
    <p:sldId id="345" r:id="rId14"/>
    <p:sldId id="347" r:id="rId15"/>
    <p:sldId id="418" r:id="rId16"/>
    <p:sldId id="353" r:id="rId17"/>
    <p:sldId id="350" r:id="rId18"/>
    <p:sldId id="349" r:id="rId19"/>
    <p:sldId id="419" r:id="rId20"/>
    <p:sldId id="354" r:id="rId21"/>
    <p:sldId id="364" r:id="rId22"/>
    <p:sldId id="365" r:id="rId23"/>
    <p:sldId id="383" r:id="rId24"/>
    <p:sldId id="384" r:id="rId25"/>
    <p:sldId id="386" r:id="rId26"/>
    <p:sldId id="342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0" userDrawn="1">
          <p15:clr>
            <a:srgbClr val="A4A3A4"/>
          </p15:clr>
        </p15:guide>
        <p15:guide id="2" pos="1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zza Rosalem" initials="AR" lastIdx="9" clrIdx="0"/>
  <p:cmAuthor id="1" name="Antonio Ricardo Freislebem da Rocha" initials="ARFdR" lastIdx="1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024"/>
    <a:srgbClr val="87C536"/>
    <a:srgbClr val="0056B1"/>
    <a:srgbClr val="F3B900"/>
    <a:srgbClr val="055FBC"/>
    <a:srgbClr val="0087CF"/>
    <a:srgbClr val="89C738"/>
    <a:srgbClr val="0058B3"/>
    <a:srgbClr val="0089D1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68" y="90"/>
      </p:cViewPr>
      <p:guideLst>
        <p:guide orient="horz" pos="3680"/>
        <p:guide pos="16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65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765464928243786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008BD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97-4B02-84C3-C108E6DAC60D}"/>
              </c:ext>
            </c:extLst>
          </c:dPt>
          <c:dPt>
            <c:idx val="1"/>
            <c:bubble3D val="0"/>
            <c:spPr>
              <a:solidFill>
                <a:srgbClr val="005AB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97-4B02-84C3-C108E6DAC60D}"/>
              </c:ext>
            </c:extLst>
          </c:dPt>
          <c:dPt>
            <c:idx val="2"/>
            <c:bubble3D val="0"/>
            <c:spPr>
              <a:solidFill>
                <a:srgbClr val="7A7A7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97-4B02-84C3-C108E6DAC60D}"/>
              </c:ext>
            </c:extLst>
          </c:dPt>
          <c:dPt>
            <c:idx val="3"/>
            <c:bubble3D val="0"/>
            <c:spPr>
              <a:solidFill>
                <a:srgbClr val="C77A1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97-4B02-84C3-C108E6DAC60D}"/>
              </c:ext>
            </c:extLst>
          </c:dPt>
          <c:dPt>
            <c:idx val="4"/>
            <c:bubble3D val="0"/>
            <c:spPr>
              <a:solidFill>
                <a:srgbClr val="F7BB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97-4B02-84C3-C108E6DAC60D}"/>
              </c:ext>
            </c:extLst>
          </c:dPt>
          <c:dPt>
            <c:idx val="5"/>
            <c:bubble3D val="0"/>
            <c:spPr>
              <a:solidFill>
                <a:srgbClr val="8BC93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E97-4B02-84C3-C108E6DAC60D}"/>
              </c:ext>
            </c:extLst>
          </c:dPt>
          <c:dPt>
            <c:idx val="6"/>
            <c:bubble3D val="0"/>
            <c:spPr>
              <a:solidFill>
                <a:srgbClr val="14722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E97-4B02-84C3-C108E6DAC60D}"/>
              </c:ext>
            </c:extLst>
          </c:dPt>
          <c:cat>
            <c:strRef>
              <c:f>Plan1!$A$2:$A$8</c:f>
              <c:strCache>
                <c:ptCount val="7"/>
                <c:pt idx="0">
                  <c:v>Cariacica</c:v>
                </c:pt>
                <c:pt idx="1">
                  <c:v>Fundão</c:v>
                </c:pt>
                <c:pt idx="2">
                  <c:v>Gurapari</c:v>
                </c:pt>
                <c:pt idx="3">
                  <c:v>Serra</c:v>
                </c:pt>
                <c:pt idx="4">
                  <c:v>Viana</c:v>
                </c:pt>
                <c:pt idx="5">
                  <c:v>Vila Velha</c:v>
                </c:pt>
                <c:pt idx="6">
                  <c:v>Vitória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14.5</c:v>
                </c:pt>
                <c:pt idx="1">
                  <c:v>1.6</c:v>
                </c:pt>
                <c:pt idx="2">
                  <c:v>6.8</c:v>
                </c:pt>
                <c:pt idx="3">
                  <c:v>23.4</c:v>
                </c:pt>
                <c:pt idx="4">
                  <c:v>0.5</c:v>
                </c:pt>
                <c:pt idx="5">
                  <c:v>23.1</c:v>
                </c:pt>
                <c:pt idx="6">
                  <c:v>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6D0-4D79-83DD-B29983034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7BB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79-4D0F-B1E4-6030A17F4CB1}"/>
              </c:ext>
            </c:extLst>
          </c:dPt>
          <c:dPt>
            <c:idx val="1"/>
            <c:bubble3D val="0"/>
            <c:spPr>
              <a:solidFill>
                <a:srgbClr val="005AB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79-4D0F-B1E4-6030A17F4CB1}"/>
              </c:ext>
            </c:extLst>
          </c:dPt>
          <c:dPt>
            <c:idx val="2"/>
            <c:bubble3D val="0"/>
            <c:spPr>
              <a:solidFill>
                <a:srgbClr val="8BC93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79-4D0F-B1E4-6030A17F4CB1}"/>
              </c:ext>
            </c:extLst>
          </c:dPt>
          <c:dPt>
            <c:idx val="3"/>
            <c:bubble3D val="0"/>
            <c:spPr>
              <a:solidFill>
                <a:srgbClr val="14722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79-4D0F-B1E4-6030A17F4CB1}"/>
              </c:ext>
            </c:extLst>
          </c:dPt>
          <c:cat>
            <c:strRef>
              <c:f>Plan1!$A$2:$A$5</c:f>
              <c:strCache>
                <c:ptCount val="4"/>
                <c:pt idx="0">
                  <c:v>Sim, atualmente tenho a carteira de trabalho assinada</c:v>
                </c:pt>
                <c:pt idx="1">
                  <c:v>Sim, já trabalhei com carteira de trabalho assinada</c:v>
                </c:pt>
                <c:pt idx="2">
                  <c:v>Não, sempre trabalhei por conta própria</c:v>
                </c:pt>
                <c:pt idx="3">
                  <c:v>Não sabe/não lembra/Não respondeu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0.51948051948051943</c:v>
                </c:pt>
                <c:pt idx="1">
                  <c:v>71.428571428571431</c:v>
                </c:pt>
                <c:pt idx="2">
                  <c:v>22.597402597402596</c:v>
                </c:pt>
                <c:pt idx="3">
                  <c:v>5.4545454545454541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72-4ECC-ABC7-D18381338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55FBC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Acima de 2 anos</c:v>
                </c:pt>
                <c:pt idx="1">
                  <c:v>Entre 1 mês        e 6 meses</c:v>
                </c:pt>
                <c:pt idx="2">
                  <c:v>Entre 1 ano         e 2 anos</c:v>
                </c:pt>
                <c:pt idx="3">
                  <c:v>Entre 1 semana e 1 mês</c:v>
                </c:pt>
                <c:pt idx="4">
                  <c:v>Entre 6 meses     e 1 ano</c:v>
                </c:pt>
                <c:pt idx="5">
                  <c:v>Nasceu/Cresceu nas ruas</c:v>
                </c:pt>
                <c:pt idx="6">
                  <c:v>Não sabe/      não lembra</c:v>
                </c:pt>
                <c:pt idx="7">
                  <c:v>Não respondeu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52.5</c:v>
                </c:pt>
                <c:pt idx="1">
                  <c:v>15.8</c:v>
                </c:pt>
                <c:pt idx="2">
                  <c:v>11.4</c:v>
                </c:pt>
                <c:pt idx="3">
                  <c:v>8.6</c:v>
                </c:pt>
                <c:pt idx="4">
                  <c:v>8.1</c:v>
                </c:pt>
                <c:pt idx="5">
                  <c:v>1</c:v>
                </c:pt>
                <c:pt idx="6">
                  <c:v>1</c:v>
                </c:pt>
                <c:pt idx="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5F-4618-AAB5-C2FA7C8DBC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072"/>
        <c:axId val="586477632"/>
      </c:barChart>
      <c:catAx>
        <c:axId val="586477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477632"/>
        <c:crosses val="autoZero"/>
        <c:auto val="1"/>
        <c:lblAlgn val="ctr"/>
        <c:lblOffset val="100"/>
        <c:noMultiLvlLbl val="0"/>
      </c:catAx>
      <c:valAx>
        <c:axId val="58647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47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951188629117704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8BD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36-4DDD-AA52-817BE715D6C3}"/>
              </c:ext>
            </c:extLst>
          </c:dPt>
          <c:dPt>
            <c:idx val="1"/>
            <c:bubble3D val="0"/>
            <c:spPr>
              <a:solidFill>
                <a:srgbClr val="005AB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36-4DDD-AA52-817BE715D6C3}"/>
              </c:ext>
            </c:extLst>
          </c:dPt>
          <c:dPt>
            <c:idx val="2"/>
            <c:bubble3D val="0"/>
            <c:spPr>
              <a:solidFill>
                <a:srgbClr val="F7BB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36-4DDD-AA52-817BE715D6C3}"/>
              </c:ext>
            </c:extLst>
          </c:dPt>
          <c:dPt>
            <c:idx val="3"/>
            <c:bubble3D val="0"/>
            <c:spPr>
              <a:solidFill>
                <a:srgbClr val="8BC93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36-4DDD-AA52-817BE715D6C3}"/>
              </c:ext>
            </c:extLst>
          </c:dPt>
          <c:dPt>
            <c:idx val="4"/>
            <c:bubble3D val="0"/>
            <c:spPr>
              <a:solidFill>
                <a:srgbClr val="14722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36-4DDD-AA52-817BE715D6C3}"/>
              </c:ext>
            </c:extLst>
          </c:dPt>
          <c:cat>
            <c:strRef>
              <c:f>Plan1!$A$2:$A$6</c:f>
              <c:strCache>
                <c:ptCount val="5"/>
                <c:pt idx="0">
                  <c:v>Rua</c:v>
                </c:pt>
                <c:pt idx="1">
                  <c:v>Abrigo/Albergues</c:v>
                </c:pt>
                <c:pt idx="2">
                  <c:v>Domicílio próprio, familiar, cedido ou alugado</c:v>
                </c:pt>
                <c:pt idx="3">
                  <c:v>Outro</c:v>
                </c:pt>
                <c:pt idx="4">
                  <c:v>Não Sabe/Não Lembra/Não respondeu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68.5</c:v>
                </c:pt>
                <c:pt idx="1">
                  <c:v>22.5</c:v>
                </c:pt>
                <c:pt idx="2">
                  <c:v>5.25</c:v>
                </c:pt>
                <c:pt idx="3">
                  <c:v>0.75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73-4B7E-993A-C2B3033C0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986240510697034"/>
          <c:y val="2.6762452107279695E-2"/>
          <c:w val="0.52811913388543819"/>
          <c:h val="0.903395402298850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55FBC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 h="63500"/>
              <a:bevelB w="635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Plan1!$A$2:$A$14</c:f>
              <c:strCache>
                <c:ptCount val="13"/>
                <c:pt idx="0">
                  <c:v>Nos abrigos/albergues tem usuários de drogas</c:v>
                </c:pt>
                <c:pt idx="1">
                  <c:v>Se sente mais seguro/há menos violência e/ou risco</c:v>
                </c:pt>
                <c:pt idx="2">
                  <c:v>Não tem regras ou proibições contra sexo</c:v>
                </c:pt>
                <c:pt idx="3">
                  <c:v>Abrigos e centros são muito distantes</c:v>
                </c:pt>
                <c:pt idx="4">
                  <c:v>É mais confortável</c:v>
                </c:pt>
                <c:pt idx="5">
                  <c:v>É melhor para gerar renda</c:v>
                </c:pt>
                <c:pt idx="6">
                  <c:v>Processo para entrar em abrigos é difícil/complicado</c:v>
                </c:pt>
                <c:pt idx="7">
                  <c:v>Não tem preocupação com horários</c:v>
                </c:pt>
                <c:pt idx="8">
                  <c:v>Não Sabe/Não Lembra/Não Respondeu</c:v>
                </c:pt>
                <c:pt idx="9">
                  <c:v>Não tem restrições para ir e vir</c:v>
                </c:pt>
                <c:pt idx="10">
                  <c:v>Não tem regras ou proibições contra álcool e drogas</c:v>
                </c:pt>
                <c:pt idx="11">
                  <c:v>Não consegue vaga, pois os abrigos estão sempre cheios</c:v>
                </c:pt>
                <c:pt idx="12">
                  <c:v>Outros.</c:v>
                </c:pt>
              </c:strCache>
            </c:strRef>
          </c:cat>
          <c:val>
            <c:numRef>
              <c:f>Plan1!$B$2:$B$14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13</c:v>
                </c:pt>
                <c:pt idx="7">
                  <c:v>23</c:v>
                </c:pt>
                <c:pt idx="8">
                  <c:v>26</c:v>
                </c:pt>
                <c:pt idx="9">
                  <c:v>27</c:v>
                </c:pt>
                <c:pt idx="10">
                  <c:v>46</c:v>
                </c:pt>
                <c:pt idx="11">
                  <c:v>58</c:v>
                </c:pt>
                <c:pt idx="12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0F-46DD-A5E2-2329D2774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6482112"/>
        <c:axId val="586481552"/>
      </c:barChart>
      <c:valAx>
        <c:axId val="5864815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482112"/>
        <c:crosses val="autoZero"/>
        <c:crossBetween val="between"/>
      </c:valAx>
      <c:catAx>
        <c:axId val="5864821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481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089D1"/>
            </a:solidFill>
          </c:spPr>
          <c:dPt>
            <c:idx val="0"/>
            <c:bubble3D val="0"/>
            <c:spPr>
              <a:solidFill>
                <a:srgbClr val="0058B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8C-49C5-8800-F55B24F24165}"/>
              </c:ext>
            </c:extLst>
          </c:dPt>
          <c:dPt>
            <c:idx val="1"/>
            <c:bubble3D val="0"/>
            <c:spPr>
              <a:solidFill>
                <a:srgbClr val="0089D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8C-49C5-8800-F55B24F24165}"/>
              </c:ext>
            </c:extLst>
          </c:dPt>
          <c:dPt>
            <c:idx val="2"/>
            <c:bubble3D val="0"/>
            <c:spPr>
              <a:solidFill>
                <a:srgbClr val="89C738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8C-49C5-8800-F55B24F24165}"/>
              </c:ext>
            </c:extLst>
          </c:dPt>
          <c:cat>
            <c:strRef>
              <c:f>Plan1!$A$2:$A$4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sabe/não lembra/Não respondeu</c:v>
                </c:pt>
              </c:strCache>
            </c:strRef>
          </c:cat>
          <c:val>
            <c:numRef>
              <c:f>Plan1!$B$2:$B$4</c:f>
              <c:numCache>
                <c:formatCode>0.0</c:formatCode>
                <c:ptCount val="3"/>
                <c:pt idx="0">
                  <c:v>44.675324675324674</c:v>
                </c:pt>
                <c:pt idx="1">
                  <c:v>51.688311688311686</c:v>
                </c:pt>
                <c:pt idx="2">
                  <c:v>3.6363636363636362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8C-4030-A9E2-73690DDB4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998503668334471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56B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5A-4EDB-A468-6D7A9CF82FFC}"/>
              </c:ext>
            </c:extLst>
          </c:dPt>
          <c:dPt>
            <c:idx val="1"/>
            <c:bubble3D val="0"/>
            <c:spPr>
              <a:solidFill>
                <a:srgbClr val="0087C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5A-4EDB-A468-6D7A9CF82FFC}"/>
              </c:ext>
            </c:extLst>
          </c:dPt>
          <c:dPt>
            <c:idx val="2"/>
            <c:bubble3D val="0"/>
            <c:spPr>
              <a:solidFill>
                <a:srgbClr val="89C738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5A-4EDB-A468-6D7A9CF82FFC}"/>
              </c:ext>
            </c:extLst>
          </c:dPt>
          <c:cat>
            <c:strRef>
              <c:f>Plan1!$A$2:$A$4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sabe/Não lembra/Não respondeu</c:v>
                </c:pt>
              </c:strCache>
            </c:strRef>
          </c:cat>
          <c:val>
            <c:numRef>
              <c:f>Plan1!$B$2:$B$4</c:f>
              <c:numCache>
                <c:formatCode>0.0</c:formatCode>
                <c:ptCount val="3"/>
                <c:pt idx="0">
                  <c:v>20</c:v>
                </c:pt>
                <c:pt idx="1">
                  <c:v>56.103896103896098</c:v>
                </c:pt>
                <c:pt idx="2">
                  <c:v>23.896103896103895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3A-43C7-AA53-719113BB3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6307080515013113E-3"/>
          <c:w val="1"/>
          <c:h val="0.99636929194849866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BC93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89-40B4-A082-4574135F267D}"/>
              </c:ext>
            </c:extLst>
          </c:dPt>
          <c:dPt>
            <c:idx val="1"/>
            <c:bubble3D val="0"/>
            <c:spPr>
              <a:solidFill>
                <a:srgbClr val="005AB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89-40B4-A082-4574135F267D}"/>
              </c:ext>
            </c:extLst>
          </c:dPt>
          <c:cat>
            <c:strRef>
              <c:f>Plan1!$A$2:$A$3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17.899999999999999</c:v>
                </c:pt>
                <c:pt idx="1">
                  <c:v>81.599999999999994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AF-4E2D-963A-CEB484004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45764874010107E-4"/>
          <c:y val="0"/>
          <c:w val="0.99972954235125988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8BC93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7A-462D-AC01-A588AFB4A22C}"/>
              </c:ext>
            </c:extLst>
          </c:dPt>
          <c:dPt>
            <c:idx val="1"/>
            <c:bubble3D val="0"/>
            <c:spPr>
              <a:solidFill>
                <a:srgbClr val="14722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7A-462D-AC01-A588AFB4A22C}"/>
              </c:ext>
            </c:extLst>
          </c:dPt>
          <c:dPt>
            <c:idx val="2"/>
            <c:bubble3D val="0"/>
            <c:spPr>
              <a:solidFill>
                <a:srgbClr val="008BD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7A-462D-AC01-A588AFB4A22C}"/>
              </c:ext>
            </c:extLst>
          </c:dPt>
          <c:dPt>
            <c:idx val="3"/>
            <c:bubble3D val="0"/>
            <c:spPr>
              <a:solidFill>
                <a:srgbClr val="005AB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7A-462D-AC01-A588AFB4A22C}"/>
              </c:ext>
            </c:extLst>
          </c:dPt>
          <c:dPt>
            <c:idx val="4"/>
            <c:bubble3D val="0"/>
            <c:spPr>
              <a:solidFill>
                <a:srgbClr val="7A7A7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7A-462D-AC01-A588AFB4A22C}"/>
              </c:ext>
            </c:extLst>
          </c:dPt>
          <c:dPt>
            <c:idx val="5"/>
            <c:bubble3D val="0"/>
            <c:spPr>
              <a:solidFill>
                <a:srgbClr val="F7BB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D7A-462D-AC01-A588AFB4A22C}"/>
              </c:ext>
            </c:extLst>
          </c:dPt>
          <c:cat>
            <c:strRef>
              <c:f>Plan1!$A$2:$A$7</c:f>
              <c:strCache>
                <c:ptCount val="6"/>
                <c:pt idx="0">
                  <c:v>Branca</c:v>
                </c:pt>
                <c:pt idx="1">
                  <c:v>Preta</c:v>
                </c:pt>
                <c:pt idx="2">
                  <c:v>Amarela</c:v>
                </c:pt>
                <c:pt idx="3">
                  <c:v>Parda</c:v>
                </c:pt>
                <c:pt idx="4">
                  <c:v>Indígena</c:v>
                </c:pt>
                <c:pt idx="5">
                  <c:v>Não Sabe/Não Respondeu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15.584415584415584</c:v>
                </c:pt>
                <c:pt idx="1">
                  <c:v>23.636363636363637</c:v>
                </c:pt>
                <c:pt idx="2">
                  <c:v>1.8181818181818181</c:v>
                </c:pt>
                <c:pt idx="3">
                  <c:v>54.025974025974023</c:v>
                </c:pt>
                <c:pt idx="4">
                  <c:v>1.8181818181818181</c:v>
                </c:pt>
                <c:pt idx="5">
                  <c:v>3.116883116883117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53-4198-AF8D-6E9D80AA6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56B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90,9 %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65-43AE-A521-FCCBABBC4B0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65-43AE-A521-FCCBABBC4B0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65-43AE-A521-FCCBABBC4B0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3,6 %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65-43AE-A521-FCCBABBC4B0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65-43AE-A521-FCCBABBC4B0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0,8 %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265-43AE-A521-FCCBABBC4B0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265-43AE-A521-FCCBABBC4B09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Todos os dias</c:v>
                </c:pt>
                <c:pt idx="1">
                  <c:v>Um dia</c:v>
                </c:pt>
                <c:pt idx="2">
                  <c:v>Dois dias</c:v>
                </c:pt>
                <c:pt idx="3">
                  <c:v>Três dias</c:v>
                </c:pt>
                <c:pt idx="4">
                  <c:v>Quatro dias</c:v>
                </c:pt>
                <c:pt idx="5">
                  <c:v>Cinco dias</c:v>
                </c:pt>
                <c:pt idx="6">
                  <c:v>Seis dias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91.9</c:v>
                </c:pt>
                <c:pt idx="1">
                  <c:v>1</c:v>
                </c:pt>
                <c:pt idx="2">
                  <c:v>0.5</c:v>
                </c:pt>
                <c:pt idx="3">
                  <c:v>3.7</c:v>
                </c:pt>
                <c:pt idx="4">
                  <c:v>1</c:v>
                </c:pt>
                <c:pt idx="5">
                  <c:v>0.8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265-43AE-A521-FCCBABBC4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849936"/>
        <c:axId val="576850496"/>
      </c:barChart>
      <c:catAx>
        <c:axId val="57684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</a:defRPr>
            </a:pPr>
            <a:endParaRPr lang="pt-BR"/>
          </a:p>
        </c:txPr>
        <c:crossAx val="576850496"/>
        <c:crosses val="autoZero"/>
        <c:auto val="1"/>
        <c:lblAlgn val="ctr"/>
        <c:lblOffset val="100"/>
        <c:noMultiLvlLbl val="0"/>
      </c:catAx>
      <c:valAx>
        <c:axId val="57685049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75000"/>
                  <a:alpha val="29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2">
                    <a:lumMod val="25000"/>
                  </a:schemeClr>
                </a:solidFill>
              </a:defRPr>
            </a:pPr>
            <a:endParaRPr lang="pt-BR"/>
          </a:p>
        </c:txPr>
        <c:crossAx val="57684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955557229612435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5AB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3E-4B3B-958A-33F56AF9C6F5}"/>
              </c:ext>
            </c:extLst>
          </c:dPt>
          <c:dPt>
            <c:idx val="1"/>
            <c:bubble3D val="0"/>
            <c:spPr>
              <a:solidFill>
                <a:srgbClr val="F7BB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3E-4B3B-958A-33F56AF9C6F5}"/>
              </c:ext>
            </c:extLst>
          </c:dPt>
          <c:dPt>
            <c:idx val="2"/>
            <c:bubble3D val="0"/>
            <c:spPr>
              <a:solidFill>
                <a:srgbClr val="8BC93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3E-4B3B-958A-33F56AF9C6F5}"/>
              </c:ext>
            </c:extLst>
          </c:dPt>
          <c:dPt>
            <c:idx val="3"/>
            <c:bubble3D val="0"/>
            <c:spPr>
              <a:solidFill>
                <a:srgbClr val="14722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3E-4B3B-958A-33F56AF9C6F5}"/>
              </c:ext>
            </c:extLst>
          </c:dPt>
          <c:dPt>
            <c:idx val="4"/>
            <c:bubble3D val="0"/>
            <c:spPr>
              <a:solidFill>
                <a:srgbClr val="008BD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3E-4B3B-958A-33F56AF9C6F5}"/>
              </c:ext>
            </c:extLst>
          </c:dPt>
          <c:cat>
            <c:strRef>
              <c:f>Plan1!$A$2:$A$6</c:f>
              <c:strCache>
                <c:ptCount val="5"/>
                <c:pt idx="0">
                  <c:v>Sim, sei ler e escrever</c:v>
                </c:pt>
                <c:pt idx="1">
                  <c:v>Sim, mas tenho dificuldade</c:v>
                </c:pt>
                <c:pt idx="2">
                  <c:v>Sei assinar meu próprio nome</c:v>
                </c:pt>
                <c:pt idx="3">
                  <c:v>Não sei ler nem escrever</c:v>
                </c:pt>
                <c:pt idx="4">
                  <c:v>Não respondeu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75.099999999999994</c:v>
                </c:pt>
                <c:pt idx="1">
                  <c:v>11.2</c:v>
                </c:pt>
                <c:pt idx="2">
                  <c:v>3.9</c:v>
                </c:pt>
                <c:pt idx="3">
                  <c:v>9.4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6E-4278-A478-D967DA3DF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969125862088115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8BD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C5-40D4-8247-E15E8A14BCF4}"/>
              </c:ext>
            </c:extLst>
          </c:dPt>
          <c:dPt>
            <c:idx val="1"/>
            <c:bubble3D val="0"/>
            <c:spPr>
              <a:solidFill>
                <a:srgbClr val="005AB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C5-40D4-8247-E15E8A14BCF4}"/>
              </c:ext>
            </c:extLst>
          </c:dPt>
          <c:dPt>
            <c:idx val="2"/>
            <c:bubble3D val="0"/>
            <c:spPr>
              <a:solidFill>
                <a:srgbClr val="8BC93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C5-40D4-8247-E15E8A14BCF4}"/>
              </c:ext>
            </c:extLst>
          </c:dPt>
          <c:dPt>
            <c:idx val="3"/>
            <c:bubble3D val="0"/>
            <c:spPr>
              <a:solidFill>
                <a:srgbClr val="14722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C5-40D4-8247-E15E8A14BCF4}"/>
              </c:ext>
            </c:extLst>
          </c:dPt>
          <c:cat>
            <c:strRef>
              <c:f>Plan1!$A$2:$A$5</c:f>
              <c:strCache>
                <c:ptCount val="4"/>
                <c:pt idx="0">
                  <c:v>6 à 17</c:v>
                </c:pt>
                <c:pt idx="1">
                  <c:v>18 à 29</c:v>
                </c:pt>
                <c:pt idx="2">
                  <c:v>30 à 38</c:v>
                </c:pt>
                <c:pt idx="3">
                  <c:v>Nâo sabe/não lembra/não respondeu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38.701298701298704</c:v>
                </c:pt>
                <c:pt idx="1">
                  <c:v>22.077922077922079</c:v>
                </c:pt>
                <c:pt idx="2">
                  <c:v>2.0779220779220786</c:v>
                </c:pt>
                <c:pt idx="3">
                  <c:v>37.142857142857153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7F-491E-AA1D-1941CFD29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07864627362856"/>
          <c:y val="2.8277640685310749E-2"/>
          <c:w val="0.4362731165962993"/>
          <c:h val="0.897926016218856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55FBC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Plan1!$A$2:$A$17</c:f>
              <c:strCache>
                <c:ptCount val="16"/>
                <c:pt idx="0">
                  <c:v>Ter sido reprovado</c:v>
                </c:pt>
                <c:pt idx="1">
                  <c:v>Estava em privação de liberdade</c:v>
                </c:pt>
                <c:pt idx="2">
                  <c:v>Preconceito</c:v>
                </c:pt>
                <c:pt idx="3">
                  <c:v>Não ter vaga na escola pública</c:v>
                </c:pt>
                <c:pt idx="4">
                  <c:v>Suspensão ou advertência da escola</c:v>
                </c:pt>
                <c:pt idx="5">
                  <c:v>Mudou de cidade ou estado</c:v>
                </c:pt>
                <c:pt idx="6">
                  <c:v>Problemas de saúde, acidente</c:v>
                </c:pt>
                <c:pt idx="7">
                  <c:v>Tinha dificuldade de entender ou compreender o conteúdo das aulas</c:v>
                </c:pt>
                <c:pt idx="8">
                  <c:v>Escola era longe da casa</c:v>
                </c:pt>
                <c:pt idx="9">
                  <c:v>Casamento, filhos</c:v>
                </c:pt>
                <c:pt idx="10">
                  <c:v>Envolvimento com drogas</c:v>
                </c:pt>
                <c:pt idx="11">
                  <c:v>Falta de apoio da família</c:v>
                </c:pt>
                <c:pt idx="12">
                  <c:v>Não teve dificuldade</c:v>
                </c:pt>
                <c:pt idx="13">
                  <c:v>Falta de interesse em estudar</c:v>
                </c:pt>
                <c:pt idx="14">
                  <c:v>Outros</c:v>
                </c:pt>
                <c:pt idx="15">
                  <c:v>Precisava trabalhar</c:v>
                </c:pt>
              </c:strCache>
            </c:strRef>
          </c:cat>
          <c:val>
            <c:numRef>
              <c:f>Plan1!$B$2:$B$17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8</c:v>
                </c:pt>
                <c:pt idx="6">
                  <c:v>12</c:v>
                </c:pt>
                <c:pt idx="7">
                  <c:v>13</c:v>
                </c:pt>
                <c:pt idx="8">
                  <c:v>21</c:v>
                </c:pt>
                <c:pt idx="9">
                  <c:v>31</c:v>
                </c:pt>
                <c:pt idx="10">
                  <c:v>31</c:v>
                </c:pt>
                <c:pt idx="11">
                  <c:v>32</c:v>
                </c:pt>
                <c:pt idx="12">
                  <c:v>35</c:v>
                </c:pt>
                <c:pt idx="13">
                  <c:v>54</c:v>
                </c:pt>
                <c:pt idx="14">
                  <c:v>63</c:v>
                </c:pt>
                <c:pt idx="15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63-43BD-870D-97F7B3EC9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292800240"/>
        <c:axId val="292865600"/>
      </c:barChart>
      <c:valAx>
        <c:axId val="2928656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2800240"/>
        <c:crosses val="autoZero"/>
        <c:crossBetween val="between"/>
      </c:valAx>
      <c:catAx>
        <c:axId val="29280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2865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986954395766658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5AB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D9-4C04-888B-0033DDB37D2B}"/>
              </c:ext>
            </c:extLst>
          </c:dPt>
          <c:dPt>
            <c:idx val="1"/>
            <c:bubble3D val="0"/>
            <c:spPr>
              <a:solidFill>
                <a:srgbClr val="8BC93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D9-4C04-888B-0033DDB37D2B}"/>
              </c:ext>
            </c:extLst>
          </c:dPt>
          <c:dPt>
            <c:idx val="2"/>
            <c:bubble3D val="0"/>
            <c:spPr>
              <a:solidFill>
                <a:srgbClr val="008BD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D9-4C04-888B-0033DDB37D2B}"/>
              </c:ext>
            </c:extLst>
          </c:dPt>
          <c:cat>
            <c:strRef>
              <c:f>Plan1!$A$2:$A$4</c:f>
              <c:strCache>
                <c:ptCount val="3"/>
                <c:pt idx="0">
                  <c:v>Sim</c:v>
                </c:pt>
                <c:pt idx="1">
                  <c:v>Não possui renda</c:v>
                </c:pt>
                <c:pt idx="2">
                  <c:v>Não sabe/não lembra/Não respondeu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43.376623376623364</c:v>
                </c:pt>
                <c:pt idx="1">
                  <c:v>4.675324675324676</c:v>
                </c:pt>
                <c:pt idx="2">
                  <c:v>51.948051948051955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F1-42B4-9B5E-7E4CCAF23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128918432553025"/>
          <c:y val="2.645025298142821E-2"/>
          <c:w val="0.37676135006266531"/>
          <c:h val="0.904522349517088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055FBC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Plan1!$A$2:$A$17</c:f>
              <c:strCache>
                <c:ptCount val="16"/>
                <c:pt idx="0">
                  <c:v>Trabalhor temporário/eventual e Sazonal (Colheita, Verão, etc)</c:v>
                </c:pt>
                <c:pt idx="1">
                  <c:v>Pesca</c:v>
                </c:pt>
                <c:pt idx="2">
                  <c:v>Atividades Ilícitas (Venda de drogas, Furtos e Roubo)</c:v>
                </c:pt>
                <c:pt idx="3">
                  <c:v>Ajudante na Feira</c:v>
                </c:pt>
                <c:pt idx="4">
                  <c:v>Faz programas (Prostituição)</c:v>
                </c:pt>
                <c:pt idx="5">
                  <c:v>Artesão</c:v>
                </c:pt>
                <c:pt idx="6">
                  <c:v>Faz serviços em empresas formais (pedreiro, carpinteiro, ajudante de pedreiro, operador de máquinas, etc...)</c:v>
                </c:pt>
                <c:pt idx="7">
                  <c:v>Trabalho com minha profissão</c:v>
                </c:pt>
                <c:pt idx="8">
                  <c:v>Faz serviços gerais (limpeza, entre outros)</c:v>
                </c:pt>
                <c:pt idx="9">
                  <c:v>Não sabe/não lembra/Não respondeu</c:v>
                </c:pt>
                <c:pt idx="10">
                  <c:v>Vendedor de produtos como camelô ou ambulante</c:v>
                </c:pt>
                <c:pt idx="11">
                  <c:v>Outros</c:v>
                </c:pt>
                <c:pt idx="12">
                  <c:v>Catador de materiais recicláveis</c:v>
                </c:pt>
                <c:pt idx="13">
                  <c:v>Flanelinha (Guarda, lava e/ou cuida de carros)</c:v>
                </c:pt>
                <c:pt idx="14">
                  <c:v>Peço dinheiro nas ruas</c:v>
                </c:pt>
                <c:pt idx="15">
                  <c:v>Não trabalhou</c:v>
                </c:pt>
              </c:strCache>
            </c:strRef>
          </c:cat>
          <c:val>
            <c:numRef>
              <c:f>Plan1!$B$2:$B$17</c:f>
              <c:numCache>
                <c:formatCode>General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63</c:v>
                </c:pt>
                <c:pt idx="13">
                  <c:v>66</c:v>
                </c:pt>
                <c:pt idx="14">
                  <c:v>75</c:v>
                </c:pt>
                <c:pt idx="15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C6-42EF-A5D6-7569E5456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4942320"/>
        <c:axId val="584941760"/>
      </c:barChart>
      <c:valAx>
        <c:axId val="58494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942320"/>
        <c:crosses val="autoZero"/>
        <c:crossBetween val="between"/>
      </c:valAx>
      <c:catAx>
        <c:axId val="5849423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494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63C35-0860-405C-8612-8C731387CE5F}" type="datetimeFigureOut">
              <a:rPr lang="pt-BR" smtClean="0"/>
              <a:pPr/>
              <a:t>06/12/2017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AD2E-449B-4814-A48A-B3693F20A8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19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ou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5"/>
          <a:stretch/>
        </p:blipFill>
        <p:spPr>
          <a:xfrm>
            <a:off x="0" y="4188943"/>
            <a:ext cx="12192000" cy="263198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53" y="6116103"/>
            <a:ext cx="4059741" cy="68749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9" y="6116102"/>
            <a:ext cx="4086992" cy="6899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8369" y="4500771"/>
            <a:ext cx="10757325" cy="57083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4000" b="0">
                <a:solidFill>
                  <a:schemeClr val="bg1"/>
                </a:solidFill>
                <a:effectLst/>
                <a:latin typeface="Swis721 BlkCn BT" panose="020B0806030502040204" pitchFamily="34" charset="0"/>
              </a:defRPr>
            </a:lvl1pPr>
          </a:lstStyle>
          <a:p>
            <a:r>
              <a:rPr lang="pt-BR" dirty="0"/>
              <a:t>Clique para editar o Título da Palestra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68368" y="5568951"/>
            <a:ext cx="10757325" cy="5941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Subtítulo da Palestra</a:t>
            </a:r>
          </a:p>
        </p:txBody>
      </p:sp>
    </p:spTree>
    <p:extLst>
      <p:ext uri="{BB962C8B-B14F-4D97-AF65-F5344CB8AC3E}">
        <p14:creationId xmlns:p14="http://schemas.microsoft.com/office/powerpoint/2010/main" val="4273848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749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ai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39170"/>
              <a:ext cx="12192001" cy="21883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3044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3525" y="29184"/>
            <a:ext cx="11628438" cy="5708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2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Tema do Slide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3524" y="791110"/>
            <a:ext cx="11628000" cy="52807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idx="13" hasCustomPrompt="1"/>
          </p:nvPr>
        </p:nvSpPr>
        <p:spPr>
          <a:xfrm>
            <a:off x="263524" y="6071882"/>
            <a:ext cx="11628000" cy="5260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Fonte e Elaboração</a:t>
            </a:r>
          </a:p>
        </p:txBody>
      </p:sp>
    </p:spTree>
    <p:extLst>
      <p:ext uri="{BB962C8B-B14F-4D97-AF65-F5344CB8AC3E}">
        <p14:creationId xmlns:p14="http://schemas.microsoft.com/office/powerpoint/2010/main" val="1452682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74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9281"/>
            <a:ext cx="12180383" cy="14372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1978" y="1323511"/>
            <a:ext cx="10914668" cy="570832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a Página de Abertura </a:t>
            </a:r>
          </a:p>
        </p:txBody>
      </p:sp>
    </p:spTree>
    <p:extLst>
      <p:ext uri="{BB962C8B-B14F-4D97-AF65-F5344CB8AC3E}">
        <p14:creationId xmlns:p14="http://schemas.microsoft.com/office/powerpoint/2010/main" val="538870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749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 - 2 cai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39170"/>
              <a:ext cx="12192001" cy="21883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3044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3525" y="29184"/>
            <a:ext cx="11628438" cy="5708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2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Tema do Slide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3524" y="807396"/>
            <a:ext cx="5580000" cy="5231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11963" y="805518"/>
            <a:ext cx="5580000" cy="5231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idx="13" hasCustomPrompt="1"/>
          </p:nvPr>
        </p:nvSpPr>
        <p:spPr>
          <a:xfrm>
            <a:off x="263524" y="6038941"/>
            <a:ext cx="11628000" cy="5260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Fonte e Elaboração</a:t>
            </a:r>
          </a:p>
        </p:txBody>
      </p:sp>
    </p:spTree>
    <p:extLst>
      <p:ext uri="{BB962C8B-B14F-4D97-AF65-F5344CB8AC3E}">
        <p14:creationId xmlns:p14="http://schemas.microsoft.com/office/powerpoint/2010/main" val="27429309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749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 - 2 caixas (1 destaq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39170"/>
              <a:ext cx="12192001" cy="21883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3044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3525" y="29184"/>
            <a:ext cx="11628438" cy="5708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2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Tema do Slide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3523" y="807396"/>
            <a:ext cx="6847139" cy="5231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724275" y="805518"/>
            <a:ext cx="4167688" cy="5231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idx="13" hasCustomPrompt="1"/>
          </p:nvPr>
        </p:nvSpPr>
        <p:spPr>
          <a:xfrm>
            <a:off x="263524" y="6038941"/>
            <a:ext cx="11628000" cy="5260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Fonte e Elaboração</a:t>
            </a:r>
          </a:p>
        </p:txBody>
      </p:sp>
    </p:spTree>
    <p:extLst>
      <p:ext uri="{BB962C8B-B14F-4D97-AF65-F5344CB8AC3E}">
        <p14:creationId xmlns:p14="http://schemas.microsoft.com/office/powerpoint/2010/main" val="419524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749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i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39170"/>
              <a:ext cx="12192001" cy="21883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3044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3525" y="29184"/>
            <a:ext cx="11628438" cy="5708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200" b="1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pt-BR" dirty="0"/>
              <a:t>Clique para editar o Tema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63524" y="794765"/>
            <a:ext cx="11628000" cy="5941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3524" y="1583614"/>
            <a:ext cx="11628000" cy="4446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idx="13" hasCustomPrompt="1"/>
          </p:nvPr>
        </p:nvSpPr>
        <p:spPr>
          <a:xfrm>
            <a:off x="263524" y="6030066"/>
            <a:ext cx="11628000" cy="5260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Fonte e Elaboração</a:t>
            </a:r>
          </a:p>
        </p:txBody>
      </p:sp>
    </p:spTree>
    <p:extLst>
      <p:ext uri="{BB962C8B-B14F-4D97-AF65-F5344CB8AC3E}">
        <p14:creationId xmlns:p14="http://schemas.microsoft.com/office/powerpoint/2010/main" val="1067304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749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rea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39170"/>
              <a:ext cx="12192001" cy="21883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3044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3525" y="29184"/>
            <a:ext cx="11628438" cy="5708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200" b="1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pt-BR" dirty="0"/>
              <a:t>Clique para editar o Tema do Slide</a:t>
            </a:r>
          </a:p>
        </p:txBody>
      </p:sp>
    </p:spTree>
    <p:extLst>
      <p:ext uri="{BB962C8B-B14F-4D97-AF65-F5344CB8AC3E}">
        <p14:creationId xmlns:p14="http://schemas.microsoft.com/office/powerpoint/2010/main" val="3522758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749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80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0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58" r:id="rId6"/>
    <p:sldLayoutId id="2147483680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00037" y="4500771"/>
            <a:ext cx="12192000" cy="570832"/>
          </a:xfrm>
        </p:spPr>
        <p:txBody>
          <a:bodyPr/>
          <a:lstStyle/>
          <a:p>
            <a:r>
              <a:rPr lang="pt-BR" dirty="0"/>
              <a:t>Pesquisa sobre pessoas em situação de rua na RMGV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8" y="0"/>
            <a:ext cx="12178545" cy="420370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63526" y="5468939"/>
            <a:ext cx="11628437" cy="535622"/>
          </a:xfrm>
        </p:spPr>
        <p:txBody>
          <a:bodyPr>
            <a:noAutofit/>
          </a:bodyPr>
          <a:lstStyle/>
          <a:p>
            <a:r>
              <a:rPr lang="pt-BR" sz="3600" dirty="0"/>
              <a:t>Dados Preliminares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004562"/>
            <a:ext cx="12192000" cy="831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17" y="6072712"/>
            <a:ext cx="8005567" cy="7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4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" y="0"/>
            <a:ext cx="11628438" cy="570832"/>
          </a:xfrm>
        </p:spPr>
        <p:txBody>
          <a:bodyPr anchor="ctr">
            <a:noAutofit/>
          </a:bodyPr>
          <a:lstStyle/>
          <a:p>
            <a:r>
              <a:rPr lang="pt-BR" sz="2400" dirty="0"/>
              <a:t>Uso semanal das Ruas/Abrigos-Albergues para Pernoite entre os Entrevistados (%)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2107742"/>
              </p:ext>
            </p:extLst>
          </p:nvPr>
        </p:nvGraphicFramePr>
        <p:xfrm>
          <a:off x="300000" y="1449388"/>
          <a:ext cx="11592000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263524" y="6071882"/>
            <a:ext cx="11628000" cy="526006"/>
          </a:xfrm>
        </p:spPr>
        <p:txBody>
          <a:bodyPr/>
          <a:lstStyle/>
          <a:p>
            <a:r>
              <a:rPr lang="pt-BR" dirty="0"/>
              <a:t>Fonte: Pesquisa sobre População em Situação de Rua na Região Metropolitana da Grande Vitória (2017/2018)	</a:t>
            </a:r>
          </a:p>
          <a:p>
            <a:r>
              <a:rPr lang="pt-BR" dirty="0"/>
              <a:t>Elaboração: IJSN- Coordenação de Estudos Sociais (CES)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341828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2800" dirty="0"/>
              <a:t>Alfabetização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9635899"/>
              </p:ext>
            </p:extLst>
          </p:nvPr>
        </p:nvGraphicFramePr>
        <p:xfrm>
          <a:off x="0" y="144000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459289"/>
              </p:ext>
            </p:extLst>
          </p:nvPr>
        </p:nvGraphicFramePr>
        <p:xfrm>
          <a:off x="252000" y="5001560"/>
          <a:ext cx="116280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3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38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Sim, sei ler e escrever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Sim, mas tenho dificuldade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Sei assinar meu próprio nome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Não sei ler nem escrever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Não respondeu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Total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7740000" y="3799417"/>
            <a:ext cx="2580943" cy="461665"/>
            <a:chOff x="8045451" y="3320504"/>
            <a:chExt cx="2580943" cy="461665"/>
          </a:xfrm>
        </p:grpSpPr>
        <p:sp>
          <p:nvSpPr>
            <p:cNvPr id="16" name="Retângulo 15"/>
            <p:cNvSpPr/>
            <p:nvPr/>
          </p:nvSpPr>
          <p:spPr>
            <a:xfrm>
              <a:off x="8045451" y="3458204"/>
              <a:ext cx="180000" cy="180000"/>
            </a:xfrm>
            <a:prstGeom prst="rect">
              <a:avLst/>
            </a:prstGeom>
            <a:solidFill>
              <a:srgbClr val="008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8523767" y="3320504"/>
              <a:ext cx="21026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 respondeu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740000" y="3234305"/>
            <a:ext cx="3741838" cy="461665"/>
            <a:chOff x="8045451" y="2921855"/>
            <a:chExt cx="3741838" cy="461665"/>
          </a:xfrm>
        </p:grpSpPr>
        <p:sp>
          <p:nvSpPr>
            <p:cNvPr id="19" name="Retângulo 18"/>
            <p:cNvSpPr/>
            <p:nvPr/>
          </p:nvSpPr>
          <p:spPr>
            <a:xfrm>
              <a:off x="8045451" y="3056422"/>
              <a:ext cx="180000" cy="180000"/>
            </a:xfrm>
            <a:prstGeom prst="rect">
              <a:avLst/>
            </a:prstGeom>
            <a:solidFill>
              <a:srgbClr val="127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8523767" y="2921855"/>
              <a:ext cx="32635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 sei ler nem escrever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740000" y="2669193"/>
            <a:ext cx="4358507" cy="461665"/>
            <a:chOff x="8045451" y="2518919"/>
            <a:chExt cx="4358507" cy="461665"/>
          </a:xfrm>
        </p:grpSpPr>
        <p:sp>
          <p:nvSpPr>
            <p:cNvPr id="22" name="Retângulo 21"/>
            <p:cNvSpPr/>
            <p:nvPr/>
          </p:nvSpPr>
          <p:spPr>
            <a:xfrm>
              <a:off x="8045451" y="2654640"/>
              <a:ext cx="180000" cy="180000"/>
            </a:xfrm>
            <a:prstGeom prst="rect">
              <a:avLst/>
            </a:prstGeom>
            <a:solidFill>
              <a:srgbClr val="89C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8490835" y="2518919"/>
              <a:ext cx="39131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spc="-40" dirty="0"/>
                <a:t>Sei assinar meu próprio nome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7740000" y="1538969"/>
            <a:ext cx="3327391" cy="461665"/>
            <a:chOff x="8045451" y="1718307"/>
            <a:chExt cx="3327391" cy="461665"/>
          </a:xfrm>
        </p:grpSpPr>
        <p:sp>
          <p:nvSpPr>
            <p:cNvPr id="25" name="Retângulo 24"/>
            <p:cNvSpPr/>
            <p:nvPr/>
          </p:nvSpPr>
          <p:spPr>
            <a:xfrm>
              <a:off x="8045451" y="1859139"/>
              <a:ext cx="180000" cy="180000"/>
            </a:xfrm>
            <a:prstGeom prst="rect">
              <a:avLst/>
            </a:prstGeom>
            <a:solidFill>
              <a:srgbClr val="005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8490835" y="1718307"/>
              <a:ext cx="28820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Sim, sei ler e escrever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740000" y="2104081"/>
            <a:ext cx="4026499" cy="461665"/>
            <a:chOff x="8045451" y="2117878"/>
            <a:chExt cx="4026499" cy="461665"/>
          </a:xfrm>
        </p:grpSpPr>
        <p:sp>
          <p:nvSpPr>
            <p:cNvPr id="28" name="Retângulo 27"/>
            <p:cNvSpPr/>
            <p:nvPr/>
          </p:nvSpPr>
          <p:spPr>
            <a:xfrm>
              <a:off x="8045451" y="2255991"/>
              <a:ext cx="180000" cy="180000"/>
            </a:xfrm>
            <a:prstGeom prst="rect">
              <a:avLst/>
            </a:prstGeom>
            <a:solidFill>
              <a:srgbClr val="F3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509885" y="2117878"/>
              <a:ext cx="35620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Sim, mas tenho dificuldade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395378" y="175361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2A000"/>
                </a:solidFill>
              </a:rPr>
              <a:t>11%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210615" y="1140731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C9B2D"/>
                </a:solidFill>
              </a:rPr>
              <a:t>4%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421230" y="890383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127024"/>
                </a:solidFill>
              </a:rPr>
              <a:t>9%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513986" y="84395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89D1"/>
                </a:solidFill>
              </a:rPr>
              <a:t>1%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216650" y="227633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58B3"/>
                </a:solidFill>
              </a:rPr>
              <a:t>75%</a:t>
            </a:r>
          </a:p>
        </p:txBody>
      </p:sp>
      <p:sp>
        <p:nvSpPr>
          <p:cNvPr id="39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263524" y="6071882"/>
            <a:ext cx="11628000" cy="526006"/>
          </a:xfrm>
        </p:spPr>
        <p:txBody>
          <a:bodyPr/>
          <a:lstStyle/>
          <a:p>
            <a:r>
              <a:rPr lang="pt-BR" dirty="0"/>
              <a:t>Fonte: Pesquisa sobre População em Situação de Rua na Região Metropolitana da Grande Vitória (2017/2018)	</a:t>
            </a:r>
          </a:p>
          <a:p>
            <a:r>
              <a:rPr lang="pt-BR" dirty="0"/>
              <a:t>Elaboração: IJSN- Coordenação de Estudos Sociais (CES)</a:t>
            </a:r>
          </a:p>
        </p:txBody>
      </p:sp>
    </p:spTree>
    <p:extLst>
      <p:ext uri="{BB962C8B-B14F-4D97-AF65-F5344CB8AC3E}">
        <p14:creationId xmlns:p14="http://schemas.microsoft.com/office/powerpoint/2010/main" val="32732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6571797"/>
              </p:ext>
            </p:extLst>
          </p:nvPr>
        </p:nvGraphicFramePr>
        <p:xfrm>
          <a:off x="0" y="144000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37599"/>
              </p:ext>
            </p:extLst>
          </p:nvPr>
        </p:nvGraphicFramePr>
        <p:xfrm>
          <a:off x="252000" y="5279402"/>
          <a:ext cx="11572875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4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4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14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45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145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 </a:t>
                      </a:r>
                      <a:r>
                        <a:rPr lang="pt-BR" sz="2000" dirty="0" smtClean="0"/>
                        <a:t>a </a:t>
                      </a:r>
                      <a:r>
                        <a:rPr lang="pt-BR" sz="2000" dirty="0"/>
                        <a:t>17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/>
                        <a:t>18 </a:t>
                      </a:r>
                      <a:r>
                        <a:rPr lang="pt-BR" sz="2000" smtClean="0"/>
                        <a:t>a </a:t>
                      </a:r>
                      <a:r>
                        <a:rPr lang="pt-BR" sz="2000" dirty="0"/>
                        <a:t>29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30 </a:t>
                      </a:r>
                      <a:r>
                        <a:rPr lang="pt-BR" sz="2000" baseline="0" dirty="0" smtClean="0"/>
                        <a:t>a 38 </a:t>
                      </a:r>
                      <a:endParaRPr lang="pt-BR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NS/NL/NR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195702" y="4375063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C9B2D"/>
                </a:solidFill>
              </a:rPr>
              <a:t>2%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95592" y="124503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127024"/>
                </a:solidFill>
              </a:rPr>
              <a:t>37%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717489" y="122348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89D1"/>
                </a:solidFill>
              </a:rPr>
              <a:t>39%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069587" y="453044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58B3"/>
                </a:solidFill>
              </a:rPr>
              <a:t>22%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7740000" y="3234305"/>
            <a:ext cx="3667138" cy="830997"/>
            <a:chOff x="8045451" y="2921855"/>
            <a:chExt cx="3667138" cy="830997"/>
          </a:xfrm>
        </p:grpSpPr>
        <p:sp>
          <p:nvSpPr>
            <p:cNvPr id="28" name="Retângulo 27"/>
            <p:cNvSpPr/>
            <p:nvPr/>
          </p:nvSpPr>
          <p:spPr>
            <a:xfrm>
              <a:off x="8045451" y="3056422"/>
              <a:ext cx="180000" cy="180000"/>
            </a:xfrm>
            <a:prstGeom prst="rect">
              <a:avLst/>
            </a:prstGeom>
            <a:solidFill>
              <a:srgbClr val="127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523767" y="2921855"/>
              <a:ext cx="318882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 Sabe/ Não Lembra/</a:t>
              </a:r>
              <a:br>
                <a:rPr lang="pt-BR" sz="2400" dirty="0"/>
              </a:br>
              <a:r>
                <a:rPr lang="pt-BR" sz="2400" dirty="0"/>
                <a:t>Não respondeu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7740000" y="2669193"/>
            <a:ext cx="2197787" cy="461665"/>
            <a:chOff x="8045451" y="2518919"/>
            <a:chExt cx="2197787" cy="461665"/>
          </a:xfrm>
        </p:grpSpPr>
        <p:sp>
          <p:nvSpPr>
            <p:cNvPr id="31" name="Retângulo 30"/>
            <p:cNvSpPr/>
            <p:nvPr/>
          </p:nvSpPr>
          <p:spPr>
            <a:xfrm>
              <a:off x="8045451" y="2654640"/>
              <a:ext cx="180000" cy="180000"/>
            </a:xfrm>
            <a:prstGeom prst="rect">
              <a:avLst/>
            </a:prstGeom>
            <a:solidFill>
              <a:srgbClr val="89C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8490835" y="2518919"/>
              <a:ext cx="17524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30 a 38 anos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7740000" y="1538969"/>
            <a:ext cx="2042296" cy="461665"/>
            <a:chOff x="8045451" y="1718307"/>
            <a:chExt cx="2042296" cy="461665"/>
          </a:xfrm>
        </p:grpSpPr>
        <p:sp>
          <p:nvSpPr>
            <p:cNvPr id="34" name="Retângulo 33"/>
            <p:cNvSpPr/>
            <p:nvPr/>
          </p:nvSpPr>
          <p:spPr>
            <a:xfrm>
              <a:off x="8045451" y="1859139"/>
              <a:ext cx="180000" cy="180000"/>
            </a:xfrm>
            <a:prstGeom prst="rect">
              <a:avLst/>
            </a:prstGeom>
            <a:solidFill>
              <a:srgbClr val="008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8490835" y="1718307"/>
              <a:ext cx="15969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6 a 17 anos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7740000" y="2104081"/>
            <a:ext cx="2216837" cy="461665"/>
            <a:chOff x="8045451" y="2117878"/>
            <a:chExt cx="2216837" cy="461665"/>
          </a:xfrm>
        </p:grpSpPr>
        <p:sp>
          <p:nvSpPr>
            <p:cNvPr id="37" name="Retângulo 36"/>
            <p:cNvSpPr/>
            <p:nvPr/>
          </p:nvSpPr>
          <p:spPr>
            <a:xfrm>
              <a:off x="8045451" y="2255991"/>
              <a:ext cx="180000" cy="180000"/>
            </a:xfrm>
            <a:prstGeom prst="rect">
              <a:avLst/>
            </a:prstGeom>
            <a:solidFill>
              <a:srgbClr val="005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8509885" y="2117878"/>
              <a:ext cx="17524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18 a 29 anos</a:t>
              </a:r>
            </a:p>
          </p:txBody>
        </p:sp>
      </p:grpSp>
      <p:sp>
        <p:nvSpPr>
          <p:cNvPr id="40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263524" y="6071882"/>
            <a:ext cx="11628000" cy="526006"/>
          </a:xfrm>
        </p:spPr>
        <p:txBody>
          <a:bodyPr/>
          <a:lstStyle/>
          <a:p>
            <a:r>
              <a:rPr lang="pt-BR" dirty="0"/>
              <a:t>Fonte: Pesquisa sobre População em Situação de Rua na Região Metropolitana da Grande Vitória (2017/2018)	</a:t>
            </a:r>
          </a:p>
          <a:p>
            <a:r>
              <a:rPr lang="pt-BR" dirty="0"/>
              <a:t>Elaboração: IJSN- Coordenação de Estudos Sociais (CES)</a:t>
            </a:r>
          </a:p>
        </p:txBody>
      </p:sp>
      <p:sp>
        <p:nvSpPr>
          <p:cNvPr id="41" name="Título 1"/>
          <p:cNvSpPr txBox="1">
            <a:spLocks/>
          </p:cNvSpPr>
          <p:nvPr/>
        </p:nvSpPr>
        <p:spPr>
          <a:xfrm>
            <a:off x="263525" y="29184"/>
            <a:ext cx="11687175" cy="5708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2800" dirty="0"/>
              <a:t>Faixa etária que interrompeu os estudos</a:t>
            </a:r>
          </a:p>
        </p:txBody>
      </p:sp>
    </p:spTree>
    <p:extLst>
      <p:ext uri="{BB962C8B-B14F-4D97-AF65-F5344CB8AC3E}">
        <p14:creationId xmlns:p14="http://schemas.microsoft.com/office/powerpoint/2010/main" val="200106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2800" dirty="0"/>
              <a:t>Principais dificuldades para iniciar ou retornar aos estudos*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8536799"/>
              </p:ext>
            </p:extLst>
          </p:nvPr>
        </p:nvGraphicFramePr>
        <p:xfrm>
          <a:off x="300000" y="1080000"/>
          <a:ext cx="11592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63525" y="596387"/>
            <a:ext cx="1121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 Os respondentes poderiam indicar  até três opções de resposta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263524" y="6071882"/>
            <a:ext cx="11628000" cy="526006"/>
          </a:xfrm>
        </p:spPr>
        <p:txBody>
          <a:bodyPr/>
          <a:lstStyle/>
          <a:p>
            <a:r>
              <a:rPr lang="pt-BR" dirty="0"/>
              <a:t>Fonte: Pesquisa sobre População em Situação de Rua na Região Metropolitana da Grande Vitória (2017/2018)	</a:t>
            </a:r>
          </a:p>
          <a:p>
            <a:r>
              <a:rPr lang="pt-BR" dirty="0"/>
              <a:t>Elaboração: IJSN- Coordenação de Estudos Sociais (CES)</a:t>
            </a:r>
          </a:p>
        </p:txBody>
      </p:sp>
    </p:spTree>
    <p:extLst>
      <p:ext uri="{BB962C8B-B14F-4D97-AF65-F5344CB8AC3E}">
        <p14:creationId xmlns:p14="http://schemas.microsoft.com/office/powerpoint/2010/main" val="398800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</a:t>
            </a:r>
          </a:p>
        </p:txBody>
      </p:sp>
    </p:spTree>
    <p:extLst>
      <p:ext uri="{BB962C8B-B14F-4D97-AF65-F5344CB8AC3E}">
        <p14:creationId xmlns:p14="http://schemas.microsoft.com/office/powerpoint/2010/main" val="220424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8135"/>
            <a:ext cx="11687175" cy="570832"/>
          </a:xfrm>
        </p:spPr>
        <p:txBody>
          <a:bodyPr anchor="ctr">
            <a:normAutofit/>
          </a:bodyPr>
          <a:lstStyle/>
          <a:p>
            <a:r>
              <a:rPr lang="pt-BR" sz="2800" dirty="0"/>
              <a:t>Percentual de pessoas que relataram ter aferido renda nos últimos 15 dias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1491197"/>
              </p:ext>
            </p:extLst>
          </p:nvPr>
        </p:nvGraphicFramePr>
        <p:xfrm>
          <a:off x="0" y="144000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49941"/>
              </p:ext>
            </p:extLst>
          </p:nvPr>
        </p:nvGraphicFramePr>
        <p:xfrm>
          <a:off x="252000" y="5279402"/>
          <a:ext cx="11628000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7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7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Sim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Não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NS/NL/NR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391951" y="4422794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C9B2D"/>
                </a:solidFill>
              </a:rPr>
              <a:t>5%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20725" y="1348548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89D1"/>
                </a:solidFill>
              </a:rPr>
              <a:t>52%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727638" y="134854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58B3"/>
                </a:solidFill>
              </a:rPr>
              <a:t>43%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7740000" y="3234305"/>
            <a:ext cx="3804996" cy="830997"/>
            <a:chOff x="8045451" y="2921855"/>
            <a:chExt cx="3804996" cy="830997"/>
          </a:xfrm>
        </p:grpSpPr>
        <p:sp>
          <p:nvSpPr>
            <p:cNvPr id="26" name="Retângulo 25"/>
            <p:cNvSpPr/>
            <p:nvPr/>
          </p:nvSpPr>
          <p:spPr>
            <a:xfrm>
              <a:off x="8045451" y="3056422"/>
              <a:ext cx="180000" cy="180000"/>
            </a:xfrm>
            <a:prstGeom prst="rect">
              <a:avLst/>
            </a:prstGeom>
            <a:solidFill>
              <a:srgbClr val="008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8523767" y="2921855"/>
              <a:ext cx="33266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 Sabe / Não Lembra /</a:t>
              </a:r>
              <a:br>
                <a:rPr lang="pt-BR" sz="2400" dirty="0"/>
              </a:br>
              <a:r>
                <a:rPr lang="pt-BR" sz="2400" dirty="0"/>
                <a:t>Não Respondeu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740000" y="2669193"/>
            <a:ext cx="2801285" cy="461665"/>
            <a:chOff x="8045451" y="2518919"/>
            <a:chExt cx="2801285" cy="461665"/>
          </a:xfrm>
        </p:grpSpPr>
        <p:sp>
          <p:nvSpPr>
            <p:cNvPr id="29" name="Retângulo 28"/>
            <p:cNvSpPr/>
            <p:nvPr/>
          </p:nvSpPr>
          <p:spPr>
            <a:xfrm>
              <a:off x="8045451" y="2654640"/>
              <a:ext cx="180000" cy="180000"/>
            </a:xfrm>
            <a:prstGeom prst="rect">
              <a:avLst/>
            </a:prstGeom>
            <a:solidFill>
              <a:srgbClr val="89C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490835" y="2518919"/>
              <a:ext cx="23559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 possui renda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740000" y="2104081"/>
            <a:ext cx="1105956" cy="461665"/>
            <a:chOff x="8045451" y="2117878"/>
            <a:chExt cx="1105956" cy="461665"/>
          </a:xfrm>
        </p:grpSpPr>
        <p:sp>
          <p:nvSpPr>
            <p:cNvPr id="35" name="Retângulo 34"/>
            <p:cNvSpPr/>
            <p:nvPr/>
          </p:nvSpPr>
          <p:spPr>
            <a:xfrm>
              <a:off x="8045451" y="2255991"/>
              <a:ext cx="180000" cy="180000"/>
            </a:xfrm>
            <a:prstGeom prst="rect">
              <a:avLst/>
            </a:prstGeom>
            <a:solidFill>
              <a:srgbClr val="005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8509885" y="2117878"/>
              <a:ext cx="6415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Sim</a:t>
              </a:r>
            </a:p>
          </p:txBody>
        </p:sp>
      </p:grpSp>
      <p:sp>
        <p:nvSpPr>
          <p:cNvPr id="39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263524" y="6071882"/>
            <a:ext cx="11628000" cy="526006"/>
          </a:xfrm>
        </p:spPr>
        <p:txBody>
          <a:bodyPr/>
          <a:lstStyle/>
          <a:p>
            <a:r>
              <a:rPr lang="pt-BR" dirty="0"/>
              <a:t>Fonte: Pesquisa sobre População em Situação de Rua na Região Metropolitana da Grande Vitória (2017/2018)	</a:t>
            </a:r>
          </a:p>
          <a:p>
            <a:r>
              <a:rPr lang="pt-BR" dirty="0"/>
              <a:t>Elaboração: IJSN- Coordenação de Estudos Sociais (CES)</a:t>
            </a:r>
          </a:p>
        </p:txBody>
      </p:sp>
    </p:spTree>
    <p:extLst>
      <p:ext uri="{BB962C8B-B14F-4D97-AF65-F5344CB8AC3E}">
        <p14:creationId xmlns:p14="http://schemas.microsoft.com/office/powerpoint/2010/main" val="379642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2800" dirty="0"/>
              <a:t>Exerceu qual atividade nos últimos 15 dias para ganhar dinheiro*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6040965"/>
              </p:ext>
            </p:extLst>
          </p:nvPr>
        </p:nvGraphicFramePr>
        <p:xfrm>
          <a:off x="300000" y="900000"/>
          <a:ext cx="11592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/>
              <a:t>Fonte: Pesquisa sobre População em Situação de Rua na Região Metropolitana da Grande Vitória (2017/2018) </a:t>
            </a:r>
          </a:p>
          <a:p>
            <a:r>
              <a:rPr lang="pt-BR" dirty="0"/>
              <a:t>Elaboração: IJSN- Coordenação de Estudos Sociais (CES) </a:t>
            </a:r>
          </a:p>
        </p:txBody>
      </p:sp>
    </p:spTree>
    <p:extLst>
      <p:ext uri="{BB962C8B-B14F-4D97-AF65-F5344CB8AC3E}">
        <p14:creationId xmlns:p14="http://schemas.microsoft.com/office/powerpoint/2010/main" val="820824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2800" dirty="0"/>
              <a:t>Trabalhou de carteira assinada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6416605"/>
              </p:ext>
            </p:extLst>
          </p:nvPr>
        </p:nvGraphicFramePr>
        <p:xfrm>
          <a:off x="0" y="144000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95991"/>
              </p:ext>
            </p:extLst>
          </p:nvPr>
        </p:nvGraphicFramePr>
        <p:xfrm>
          <a:off x="252000" y="5060962"/>
          <a:ext cx="11604254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62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Sim, atualmente tenho a carteira de trabalho assinada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Sim, já trabalhei com carteira de trabalho assinada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Não, sempre trabalhei por conta própria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NS/NL/NR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492092" y="911859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2A000"/>
                </a:solidFill>
              </a:rPr>
              <a:t>1%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3378" y="1381856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C9B2D"/>
                </a:solidFill>
              </a:rPr>
              <a:t>23%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17495" y="94161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127024"/>
                </a:solidFill>
              </a:rPr>
              <a:t>5%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359185" y="235081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58B3"/>
                </a:solidFill>
              </a:rPr>
              <a:t>71%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7740000" y="973857"/>
            <a:ext cx="4272111" cy="830997"/>
            <a:chOff x="8045451" y="1317853"/>
            <a:chExt cx="4272111" cy="830997"/>
          </a:xfrm>
        </p:grpSpPr>
        <p:sp>
          <p:nvSpPr>
            <p:cNvPr id="17" name="Retângulo 16"/>
            <p:cNvSpPr/>
            <p:nvPr/>
          </p:nvSpPr>
          <p:spPr>
            <a:xfrm>
              <a:off x="8045451" y="1458685"/>
              <a:ext cx="180000" cy="180000"/>
            </a:xfrm>
            <a:prstGeom prst="rect">
              <a:avLst/>
            </a:prstGeom>
            <a:solidFill>
              <a:srgbClr val="F3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8523767" y="1317853"/>
              <a:ext cx="37937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Sim, atualmente tenho a </a:t>
              </a:r>
              <a:br>
                <a:rPr lang="pt-BR" sz="2400" dirty="0"/>
              </a:br>
              <a:r>
                <a:rPr lang="pt-BR" sz="2400" dirty="0"/>
                <a:t>carteira de trabalho assinada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7740000" y="3774898"/>
            <a:ext cx="3667138" cy="830997"/>
            <a:chOff x="8045451" y="4117802"/>
            <a:chExt cx="3667138" cy="830997"/>
          </a:xfrm>
        </p:grpSpPr>
        <p:sp>
          <p:nvSpPr>
            <p:cNvPr id="20" name="Retângulo 19"/>
            <p:cNvSpPr/>
            <p:nvPr/>
          </p:nvSpPr>
          <p:spPr>
            <a:xfrm>
              <a:off x="8045451" y="4258635"/>
              <a:ext cx="180000" cy="180000"/>
            </a:xfrm>
            <a:prstGeom prst="rect">
              <a:avLst/>
            </a:prstGeom>
            <a:solidFill>
              <a:srgbClr val="127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523767" y="4117802"/>
              <a:ext cx="318882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 Sabe/ Não Lembra/</a:t>
              </a:r>
              <a:br>
                <a:rPr lang="pt-BR" sz="2400" dirty="0"/>
              </a:br>
              <a:r>
                <a:rPr lang="pt-BR" sz="2400" dirty="0"/>
                <a:t>Não Respondeu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7740000" y="2841217"/>
            <a:ext cx="3505235" cy="830997"/>
            <a:chOff x="8045451" y="2921855"/>
            <a:chExt cx="3505235" cy="830997"/>
          </a:xfrm>
        </p:grpSpPr>
        <p:sp>
          <p:nvSpPr>
            <p:cNvPr id="26" name="Retângulo 25"/>
            <p:cNvSpPr/>
            <p:nvPr/>
          </p:nvSpPr>
          <p:spPr>
            <a:xfrm>
              <a:off x="8045451" y="3056422"/>
              <a:ext cx="180000" cy="180000"/>
            </a:xfrm>
            <a:prstGeom prst="rect">
              <a:avLst/>
            </a:prstGeom>
            <a:solidFill>
              <a:srgbClr val="87C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8523767" y="2921855"/>
              <a:ext cx="30269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Não, sempre trabalhei </a:t>
              </a:r>
              <a:br>
                <a:rPr lang="pt-BR" sz="2400" dirty="0"/>
              </a:br>
              <a:r>
                <a:rPr lang="pt-BR" sz="2400" dirty="0"/>
                <a:t>por conta própria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740000" y="1907537"/>
            <a:ext cx="4355051" cy="830997"/>
            <a:chOff x="8045451" y="2117878"/>
            <a:chExt cx="4355051" cy="830997"/>
          </a:xfrm>
        </p:grpSpPr>
        <p:sp>
          <p:nvSpPr>
            <p:cNvPr id="35" name="Retângulo 34"/>
            <p:cNvSpPr/>
            <p:nvPr/>
          </p:nvSpPr>
          <p:spPr>
            <a:xfrm>
              <a:off x="8045451" y="2255991"/>
              <a:ext cx="180000" cy="180000"/>
            </a:xfrm>
            <a:prstGeom prst="rect">
              <a:avLst/>
            </a:prstGeom>
            <a:solidFill>
              <a:srgbClr val="005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8509885" y="2117878"/>
              <a:ext cx="3890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Sim, já trabalhei com carteira </a:t>
              </a:r>
              <a:br>
                <a:rPr lang="pt-BR" sz="2400" dirty="0"/>
              </a:br>
              <a:r>
                <a:rPr lang="pt-BR" sz="2400" dirty="0"/>
                <a:t>de trabalho assinada</a:t>
              </a: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/>
              <a:t>Fonte: Pesquisa sobre População em Situação de Rua na Região Metropolitana da Grande Vitória (2017/2018)	</a:t>
            </a:r>
          </a:p>
          <a:p>
            <a:r>
              <a:rPr lang="pt-BR" dirty="0"/>
              <a:t>Elaboração: IJSN- Coordenação de Estudos Sociais (CES)</a:t>
            </a:r>
          </a:p>
        </p:txBody>
      </p:sp>
    </p:spTree>
    <p:extLst>
      <p:ext uri="{BB962C8B-B14F-4D97-AF65-F5344CB8AC3E}">
        <p14:creationId xmlns:p14="http://schemas.microsoft.com/office/powerpoint/2010/main" val="176286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Trajetória / Cotidiano</a:t>
            </a:r>
          </a:p>
        </p:txBody>
      </p:sp>
    </p:spTree>
    <p:extLst>
      <p:ext uri="{BB962C8B-B14F-4D97-AF65-F5344CB8AC3E}">
        <p14:creationId xmlns:p14="http://schemas.microsoft.com/office/powerpoint/2010/main" val="418173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12991D-F6FE-4DE6-8FAB-7E03CFC8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sz="2800" dirty="0"/>
              <a:t>Sobre a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2DA9037-183B-499F-9C01-777C1743C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000" y="1440000"/>
            <a:ext cx="10999562" cy="350607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Parceria: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IJSN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SEDH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FAPES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Objetivo: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conhecer o perfil, as demandas e as principais vulnerabilidades das pessoas em situação de rua na Região Metropolitana da Grande Vitória</a:t>
            </a:r>
            <a:r>
              <a:rPr lang="pt-BR" sz="2400" dirty="0"/>
              <a:t>.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Total de entrevistados: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385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pessoas em situação de rua.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Abrangência: Região Metropolitana da Grande Vitória –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RMGV.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Período de realização das entrevistas: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julho/2017.</a:t>
            </a:r>
          </a:p>
          <a:p>
            <a:pPr marL="0" indent="0">
              <a:buNone/>
            </a:pP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26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2800" dirty="0"/>
              <a:t>Tempo de Pernoite nas Ruas/Abrigos/Albergues (%) 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8295108"/>
              </p:ext>
            </p:extLst>
          </p:nvPr>
        </p:nvGraphicFramePr>
        <p:xfrm>
          <a:off x="263525" y="1449388"/>
          <a:ext cx="11628438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/>
              <a:t>Fonte: Pesquisa sobre População em Situação de Rua na Região Metropolitana da Grande Vitória (2017/2018) </a:t>
            </a:r>
          </a:p>
          <a:p>
            <a:r>
              <a:rPr lang="pt-BR" dirty="0"/>
              <a:t>Elaboração: IJSN- Coordenação de Estudos Sociais (CES)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CE84EDB9-BBDB-481C-B2D3-549F467E0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41642"/>
              </p:ext>
            </p:extLst>
          </p:nvPr>
        </p:nvGraphicFramePr>
        <p:xfrm>
          <a:off x="7658100" y="1449388"/>
          <a:ext cx="4233863" cy="301465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84098">
                  <a:extLst>
                    <a:ext uri="{9D8B030D-6E8A-4147-A177-3AD203B41FA5}">
                      <a16:colId xmlns="" xmlns:a16="http://schemas.microsoft.com/office/drawing/2014/main" val="3813398613"/>
                    </a:ext>
                  </a:extLst>
                </a:gridCol>
                <a:gridCol w="1649765">
                  <a:extLst>
                    <a:ext uri="{9D8B030D-6E8A-4147-A177-3AD203B41FA5}">
                      <a16:colId xmlns="" xmlns:a16="http://schemas.microsoft.com/office/drawing/2014/main" val="969897123"/>
                    </a:ext>
                  </a:extLst>
                </a:gridCol>
              </a:tblGrid>
              <a:tr h="334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Respostas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Absoluto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8188509"/>
                  </a:ext>
                </a:extLst>
              </a:tr>
              <a:tr h="334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Acima de 2 anos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202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54201617"/>
                  </a:ext>
                </a:extLst>
              </a:tr>
              <a:tr h="334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Entre 1 mês e 6 meses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61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74711027"/>
                  </a:ext>
                </a:extLst>
              </a:tr>
              <a:tr h="334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Entre 1 ano e 2 anos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44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73100707"/>
                  </a:ext>
                </a:extLst>
              </a:tr>
              <a:tr h="334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Entre 1 semana e 1 mês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33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99942867"/>
                  </a:ext>
                </a:extLst>
              </a:tr>
              <a:tr h="334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Entre 6 meses e 1 ano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31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65141359"/>
                  </a:ext>
                </a:extLst>
              </a:tr>
              <a:tr h="334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Nasceu/Cresceu nas ruas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95814032"/>
                  </a:ext>
                </a:extLst>
              </a:tr>
              <a:tr h="334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Não sabe/não lembra/ NR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57513151"/>
                  </a:ext>
                </a:extLst>
              </a:tr>
              <a:tr h="334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Total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385</a:t>
                      </a:r>
                      <a:endParaRPr lang="pt-BR" sz="18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0123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01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525" y="29184"/>
            <a:ext cx="11628438" cy="570832"/>
          </a:xfrm>
        </p:spPr>
        <p:txBody>
          <a:bodyPr anchor="ctr">
            <a:normAutofit/>
          </a:bodyPr>
          <a:lstStyle/>
          <a:p>
            <a:r>
              <a:rPr lang="pt-BR" sz="2800" dirty="0"/>
              <a:t>Local de Pernoite nos Últimos 15 dias * 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5866288"/>
              </p:ext>
            </p:extLst>
          </p:nvPr>
        </p:nvGraphicFramePr>
        <p:xfrm>
          <a:off x="0" y="144000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/>
              <a:t>Fonte: Pesquisa sobre População em Situação de Rua na Região Metropolitana da Grande Vitória (2017/2018) </a:t>
            </a:r>
          </a:p>
          <a:p>
            <a:r>
              <a:rPr lang="pt-BR" dirty="0"/>
              <a:t>Elaboração: IJSN- Coordenação de Estudos Sociais (CES)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2000" y="601013"/>
            <a:ext cx="1129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 A pergunta admitia múltiplas respostas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44208"/>
              </p:ext>
            </p:extLst>
          </p:nvPr>
        </p:nvGraphicFramePr>
        <p:xfrm>
          <a:off x="252000" y="4974602"/>
          <a:ext cx="11639526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1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25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1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19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519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008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Rua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Abrigo/Albergues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Domicílio próprio, familiar, cedido ou alugado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Outro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NS/NL/NR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7740000" y="3799417"/>
            <a:ext cx="3804996" cy="830997"/>
            <a:chOff x="8045451" y="3320504"/>
            <a:chExt cx="3804996" cy="830997"/>
          </a:xfrm>
        </p:grpSpPr>
        <p:sp>
          <p:nvSpPr>
            <p:cNvPr id="11" name="Retângulo 10"/>
            <p:cNvSpPr/>
            <p:nvPr/>
          </p:nvSpPr>
          <p:spPr>
            <a:xfrm>
              <a:off x="8045451" y="3458204"/>
              <a:ext cx="180000" cy="180000"/>
            </a:xfrm>
            <a:prstGeom prst="rect">
              <a:avLst/>
            </a:prstGeom>
            <a:solidFill>
              <a:srgbClr val="127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8523767" y="3320504"/>
              <a:ext cx="33266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 Sabe / Não Lembra /</a:t>
              </a:r>
              <a:br>
                <a:rPr lang="pt-BR" sz="2400" dirty="0"/>
              </a:br>
              <a:r>
                <a:rPr lang="pt-BR" sz="2400" dirty="0"/>
                <a:t>Não Respondeu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740000" y="3185360"/>
            <a:ext cx="1395427" cy="461665"/>
            <a:chOff x="8045451" y="2921855"/>
            <a:chExt cx="1395427" cy="461665"/>
          </a:xfrm>
        </p:grpSpPr>
        <p:sp>
          <p:nvSpPr>
            <p:cNvPr id="14" name="Retângulo 13"/>
            <p:cNvSpPr/>
            <p:nvPr/>
          </p:nvSpPr>
          <p:spPr>
            <a:xfrm>
              <a:off x="8045451" y="3056422"/>
              <a:ext cx="180000" cy="180000"/>
            </a:xfrm>
            <a:prstGeom prst="rect">
              <a:avLst/>
            </a:prstGeom>
            <a:solidFill>
              <a:srgbClr val="89C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8523767" y="2921855"/>
              <a:ext cx="9171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Outro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740000" y="2201971"/>
            <a:ext cx="3855869" cy="830997"/>
            <a:chOff x="8045451" y="2518919"/>
            <a:chExt cx="3855869" cy="830997"/>
          </a:xfrm>
        </p:grpSpPr>
        <p:sp>
          <p:nvSpPr>
            <p:cNvPr id="17" name="Retângulo 16"/>
            <p:cNvSpPr/>
            <p:nvPr/>
          </p:nvSpPr>
          <p:spPr>
            <a:xfrm>
              <a:off x="8045451" y="2654640"/>
              <a:ext cx="180000" cy="180000"/>
            </a:xfrm>
            <a:prstGeom prst="rect">
              <a:avLst/>
            </a:prstGeom>
            <a:solidFill>
              <a:srgbClr val="F3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8490835" y="2518919"/>
              <a:ext cx="341048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spc="-40" dirty="0"/>
                <a:t>Domicílio próprio, familiar, </a:t>
              </a:r>
              <a:br>
                <a:rPr lang="pt-BR" sz="2400" spc="-40" dirty="0"/>
              </a:br>
              <a:r>
                <a:rPr lang="pt-BR" sz="2400" spc="-40" dirty="0"/>
                <a:t>cedido ou alugado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740000" y="1587914"/>
            <a:ext cx="2854897" cy="461665"/>
            <a:chOff x="8045451" y="2117878"/>
            <a:chExt cx="2854897" cy="461665"/>
          </a:xfrm>
        </p:grpSpPr>
        <p:sp>
          <p:nvSpPr>
            <p:cNvPr id="23" name="Retângulo 22"/>
            <p:cNvSpPr/>
            <p:nvPr/>
          </p:nvSpPr>
          <p:spPr>
            <a:xfrm>
              <a:off x="8045451" y="2255991"/>
              <a:ext cx="180000" cy="180000"/>
            </a:xfrm>
            <a:prstGeom prst="rect">
              <a:avLst/>
            </a:prstGeom>
            <a:solidFill>
              <a:srgbClr val="005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8509885" y="2117878"/>
              <a:ext cx="23904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Abrigo / Albergue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1881460" y="1080801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2A000"/>
                </a:solidFill>
              </a:rPr>
              <a:t>5%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737106" y="923921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C9B2D"/>
                </a:solidFill>
              </a:rPr>
              <a:t>1%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600000" y="94479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127024"/>
                </a:solidFill>
              </a:rPr>
              <a:t>3%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275591" y="256169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89D1"/>
                </a:solidFill>
              </a:rPr>
              <a:t>68%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44500" y="1740306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58B3"/>
                </a:solidFill>
              </a:rPr>
              <a:t>23%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7740000" y="973857"/>
            <a:ext cx="1139074" cy="461665"/>
            <a:chOff x="8045451" y="1317853"/>
            <a:chExt cx="1139074" cy="461665"/>
          </a:xfrm>
        </p:grpSpPr>
        <p:sp>
          <p:nvSpPr>
            <p:cNvPr id="33" name="Retângulo 32"/>
            <p:cNvSpPr/>
            <p:nvPr/>
          </p:nvSpPr>
          <p:spPr>
            <a:xfrm>
              <a:off x="8045451" y="1458685"/>
              <a:ext cx="180000" cy="180000"/>
            </a:xfrm>
            <a:prstGeom prst="rect">
              <a:avLst/>
            </a:prstGeom>
            <a:solidFill>
              <a:srgbClr val="008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8523767" y="1317853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Rua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037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2800" dirty="0"/>
              <a:t>Motivo de Pernoite nas Ruas*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3052539"/>
              </p:ext>
            </p:extLst>
          </p:nvPr>
        </p:nvGraphicFramePr>
        <p:xfrm>
          <a:off x="300000" y="1080000"/>
          <a:ext cx="11592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/>
              <a:t>Fonte: Pesquisa sobre População em Situação de Rua na Região Metropolitana da Grande Vitória (2017/2018) </a:t>
            </a:r>
          </a:p>
          <a:p>
            <a:r>
              <a:rPr lang="pt-BR" dirty="0"/>
              <a:t>Elaboração: IJSN- Coordenação de Estudos Sociais (CES)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3524" y="605909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*A pergunta permitia até 3 respostas de cada entrevistado </a:t>
            </a:r>
          </a:p>
        </p:txBody>
      </p:sp>
    </p:spTree>
    <p:extLst>
      <p:ext uri="{BB962C8B-B14F-4D97-AF65-F5344CB8AC3E}">
        <p14:creationId xmlns:p14="http://schemas.microsoft.com/office/powerpoint/2010/main" val="2647955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Saúde</a:t>
            </a:r>
          </a:p>
        </p:txBody>
      </p:sp>
    </p:spTree>
    <p:extLst>
      <p:ext uri="{BB962C8B-B14F-4D97-AF65-F5344CB8AC3E}">
        <p14:creationId xmlns:p14="http://schemas.microsoft.com/office/powerpoint/2010/main" val="293471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dirty="0"/>
              <a:t>Possui Problemas de Saúde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3519619"/>
              </p:ext>
            </p:extLst>
          </p:nvPr>
        </p:nvGraphicFramePr>
        <p:xfrm>
          <a:off x="0" y="144000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pt-BR" dirty="0"/>
              <a:t>Fonte: Pesquisa sobre População em Situação de Rua na Região Metropolitana da Grande Vitória (2017/2018) </a:t>
            </a:r>
          </a:p>
          <a:p>
            <a:r>
              <a:rPr lang="pt-BR" dirty="0"/>
              <a:t>Elaboração: IJSN- Coordenação de Estudos Sociais (CES)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383172"/>
              </p:ext>
            </p:extLst>
          </p:nvPr>
        </p:nvGraphicFramePr>
        <p:xfrm>
          <a:off x="252000" y="5279402"/>
          <a:ext cx="11628440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7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7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71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7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Sim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Não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NS/NL/NR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906051" y="873075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C9B2D"/>
                </a:solidFill>
              </a:rPr>
              <a:t>3%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3525" y="1642416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89D1"/>
                </a:solidFill>
              </a:rPr>
              <a:t>52%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27638" y="134854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58B3"/>
                </a:solidFill>
              </a:rPr>
              <a:t>45%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7740000" y="3234305"/>
            <a:ext cx="3804996" cy="830997"/>
            <a:chOff x="8045451" y="2921855"/>
            <a:chExt cx="3804996" cy="830997"/>
          </a:xfrm>
        </p:grpSpPr>
        <p:sp>
          <p:nvSpPr>
            <p:cNvPr id="13" name="Retângulo 12"/>
            <p:cNvSpPr/>
            <p:nvPr/>
          </p:nvSpPr>
          <p:spPr>
            <a:xfrm>
              <a:off x="8045451" y="3056422"/>
              <a:ext cx="180000" cy="180000"/>
            </a:xfrm>
            <a:prstGeom prst="rect">
              <a:avLst/>
            </a:prstGeom>
            <a:solidFill>
              <a:srgbClr val="87C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523767" y="2921855"/>
              <a:ext cx="33266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 Sabe / Não Lembra /</a:t>
              </a:r>
              <a:br>
                <a:rPr lang="pt-BR" sz="2400" dirty="0"/>
              </a:br>
              <a:r>
                <a:rPr lang="pt-BR" sz="2400" dirty="0"/>
                <a:t>Não Respondeu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7740000" y="2669193"/>
            <a:ext cx="1138202" cy="461665"/>
            <a:chOff x="8045451" y="2518919"/>
            <a:chExt cx="1138202" cy="461665"/>
          </a:xfrm>
        </p:grpSpPr>
        <p:sp>
          <p:nvSpPr>
            <p:cNvPr id="16" name="Retângulo 15"/>
            <p:cNvSpPr/>
            <p:nvPr/>
          </p:nvSpPr>
          <p:spPr>
            <a:xfrm>
              <a:off x="8045451" y="2654640"/>
              <a:ext cx="180000" cy="180000"/>
            </a:xfrm>
            <a:prstGeom prst="rec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8490835" y="2518919"/>
              <a:ext cx="6928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740000" y="2104081"/>
            <a:ext cx="1105956" cy="461665"/>
            <a:chOff x="8045451" y="2117878"/>
            <a:chExt cx="1105956" cy="461665"/>
          </a:xfrm>
        </p:grpSpPr>
        <p:sp>
          <p:nvSpPr>
            <p:cNvPr id="19" name="Retângulo 18"/>
            <p:cNvSpPr/>
            <p:nvPr/>
          </p:nvSpPr>
          <p:spPr>
            <a:xfrm>
              <a:off x="8045451" y="2255991"/>
              <a:ext cx="180000" cy="180000"/>
            </a:xfrm>
            <a:prstGeom prst="rect">
              <a:avLst/>
            </a:prstGeom>
            <a:solidFill>
              <a:srgbClr val="005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8509885" y="2117878"/>
              <a:ext cx="6415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Sim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494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dirty="0"/>
              <a:t>Recebe tratamento de saúde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89031"/>
              </p:ext>
            </p:extLst>
          </p:nvPr>
        </p:nvGraphicFramePr>
        <p:xfrm>
          <a:off x="0" y="144000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pt-BR" dirty="0"/>
              <a:t>Fonte: Pesquisa sobre População em Situação de Rua na Região Metropolitana da Grande Vitória (2017/2018) </a:t>
            </a:r>
            <a:br>
              <a:rPr lang="pt-BR" dirty="0"/>
            </a:br>
            <a:r>
              <a:rPr lang="pt-BR" dirty="0"/>
              <a:t>Elaboração: IJSN- Coordenação de Estudos Sociais (CES)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63661"/>
              </p:ext>
            </p:extLst>
          </p:nvPr>
        </p:nvGraphicFramePr>
        <p:xfrm>
          <a:off x="252000" y="5279402"/>
          <a:ext cx="11628440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7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7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71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7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Sim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Não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NS/NL/NR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99167" y="164241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C9B2D"/>
                </a:solidFill>
              </a:rPr>
              <a:t>24%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874173" y="430795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89D1"/>
                </a:solidFill>
              </a:rPr>
              <a:t>56%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27638" y="134854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58B3"/>
                </a:solidFill>
              </a:rPr>
              <a:t>20%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7740000" y="3234305"/>
            <a:ext cx="3804996" cy="830997"/>
            <a:chOff x="8045451" y="2921855"/>
            <a:chExt cx="3804996" cy="830997"/>
          </a:xfrm>
        </p:grpSpPr>
        <p:sp>
          <p:nvSpPr>
            <p:cNvPr id="22" name="Retângulo 21"/>
            <p:cNvSpPr/>
            <p:nvPr/>
          </p:nvSpPr>
          <p:spPr>
            <a:xfrm>
              <a:off x="8045451" y="3056422"/>
              <a:ext cx="180000" cy="180000"/>
            </a:xfrm>
            <a:prstGeom prst="rect">
              <a:avLst/>
            </a:prstGeom>
            <a:solidFill>
              <a:srgbClr val="87C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8523767" y="2921855"/>
              <a:ext cx="33266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 Sabe / Não Lembra /</a:t>
              </a:r>
              <a:br>
                <a:rPr lang="pt-BR" sz="2400" dirty="0"/>
              </a:br>
              <a:r>
                <a:rPr lang="pt-BR" sz="2400" dirty="0"/>
                <a:t>Não Respondeu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7740000" y="2669193"/>
            <a:ext cx="1138202" cy="461665"/>
            <a:chOff x="8045451" y="2518919"/>
            <a:chExt cx="1138202" cy="461665"/>
          </a:xfrm>
        </p:grpSpPr>
        <p:sp>
          <p:nvSpPr>
            <p:cNvPr id="25" name="Retângulo 24"/>
            <p:cNvSpPr/>
            <p:nvPr/>
          </p:nvSpPr>
          <p:spPr>
            <a:xfrm>
              <a:off x="8045451" y="2654640"/>
              <a:ext cx="180000" cy="180000"/>
            </a:xfrm>
            <a:prstGeom prst="rec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8490835" y="2518919"/>
              <a:ext cx="6928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740000" y="2104081"/>
            <a:ext cx="1105956" cy="461665"/>
            <a:chOff x="8045451" y="2117878"/>
            <a:chExt cx="1105956" cy="461665"/>
          </a:xfrm>
        </p:grpSpPr>
        <p:sp>
          <p:nvSpPr>
            <p:cNvPr id="28" name="Retângulo 27"/>
            <p:cNvSpPr/>
            <p:nvPr/>
          </p:nvSpPr>
          <p:spPr>
            <a:xfrm>
              <a:off x="8045451" y="2255991"/>
              <a:ext cx="180000" cy="180000"/>
            </a:xfrm>
            <a:prstGeom prst="rect">
              <a:avLst/>
            </a:prstGeom>
            <a:solidFill>
              <a:srgbClr val="005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509885" y="2117878"/>
              <a:ext cx="6415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Sim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835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13281" y="3992220"/>
            <a:ext cx="19344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solidFill>
                  <a:srgbClr val="44546A"/>
                </a:solidFill>
              </a:rPr>
              <a:t>DIRETORA DE ESTUDOS </a:t>
            </a:r>
          </a:p>
          <a:p>
            <a:pPr algn="ctr"/>
            <a:r>
              <a:rPr lang="pt-BR" sz="1400" b="1" dirty="0">
                <a:solidFill>
                  <a:srgbClr val="44546A"/>
                </a:solidFill>
              </a:rPr>
              <a:t>E PESQUISAS</a:t>
            </a:r>
          </a:p>
          <a:p>
            <a:pPr algn="ctr"/>
            <a:r>
              <a:rPr lang="pt-BR" sz="1400" dirty="0">
                <a:solidFill>
                  <a:srgbClr val="44546A"/>
                </a:solidFill>
              </a:rPr>
              <a:t>Ana Carolina Giuberti</a:t>
            </a:r>
          </a:p>
        </p:txBody>
      </p:sp>
      <p:sp>
        <p:nvSpPr>
          <p:cNvPr id="6" name="Retângulo 5"/>
          <p:cNvSpPr/>
          <p:nvPr/>
        </p:nvSpPr>
        <p:spPr>
          <a:xfrm>
            <a:off x="6467152" y="3992220"/>
            <a:ext cx="3275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44546A"/>
                </a:solidFill>
              </a:rPr>
              <a:t>DIRETORA ADMINISTRATIVA </a:t>
            </a:r>
          </a:p>
          <a:p>
            <a:pPr algn="ctr"/>
            <a:r>
              <a:rPr lang="pt-BR" sz="1400" b="1" dirty="0">
                <a:solidFill>
                  <a:srgbClr val="44546A"/>
                </a:solidFill>
              </a:rPr>
              <a:t>E FINANCEIRA</a:t>
            </a:r>
          </a:p>
          <a:p>
            <a:pPr algn="ctr"/>
            <a:r>
              <a:rPr lang="pt-BR" sz="1400" dirty="0">
                <a:solidFill>
                  <a:srgbClr val="44546A"/>
                </a:solidFill>
              </a:rPr>
              <a:t>Andréa Figueiredo Nascimento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98600" y="2180542"/>
            <a:ext cx="9144000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768E81"/>
                </a:solidFill>
              </a:rPr>
              <a:t>SECRETARIA DE ESTADO DE ECONOMIA E PLANEJAMENTO</a:t>
            </a: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44546A"/>
                </a:solidFill>
              </a:rPr>
              <a:t>SECRETÁRIO</a:t>
            </a:r>
          </a:p>
          <a:p>
            <a:pPr algn="ctr">
              <a:lnSpc>
                <a:spcPct val="110000"/>
              </a:lnSpc>
            </a:pPr>
            <a:r>
              <a:rPr lang="pt-BR" sz="1400" dirty="0">
                <a:solidFill>
                  <a:srgbClr val="44546A"/>
                </a:solidFill>
              </a:rPr>
              <a:t>Régis Mattos Teixeira</a:t>
            </a:r>
            <a:br>
              <a:rPr lang="pt-BR" sz="1400" dirty="0">
                <a:solidFill>
                  <a:srgbClr val="44546A"/>
                </a:solidFill>
              </a:rPr>
            </a:br>
            <a:endParaRPr lang="pt-BR" sz="1400" dirty="0">
              <a:solidFill>
                <a:srgbClr val="44546A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768E81"/>
                </a:solidFill>
              </a:rPr>
              <a:t>INSTITUTO JONES DOS SANTOS NEVES</a:t>
            </a: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44546A"/>
                </a:solidFill>
              </a:rPr>
              <a:t>DIRETORA PRESIDENTE</a:t>
            </a:r>
          </a:p>
          <a:p>
            <a:pPr algn="ctr">
              <a:lnSpc>
                <a:spcPct val="110000"/>
              </a:lnSpc>
            </a:pPr>
            <a:r>
              <a:rPr lang="pt-BR" sz="1400" dirty="0">
                <a:solidFill>
                  <a:srgbClr val="44546A"/>
                </a:solidFill>
              </a:rPr>
              <a:t>Gabriela Gomes de Macedo Lacerda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98600" y="903269"/>
            <a:ext cx="9144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768E81"/>
                </a:solidFill>
              </a:rPr>
              <a:t>GOVERNO DO ESTADO DO ESPÍRITO SANTO</a:t>
            </a: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44546A"/>
                </a:solidFill>
              </a:rPr>
              <a:t>GOVERNADOR</a:t>
            </a:r>
          </a:p>
          <a:p>
            <a:pPr algn="ctr">
              <a:lnSpc>
                <a:spcPct val="110000"/>
              </a:lnSpc>
            </a:pPr>
            <a:r>
              <a:rPr lang="pt-BR" sz="1400" dirty="0">
                <a:solidFill>
                  <a:srgbClr val="44546A"/>
                </a:solidFill>
              </a:rPr>
              <a:t>Paulo Hartung</a:t>
            </a: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44546A"/>
                </a:solidFill>
              </a:rPr>
              <a:t>VICE-GOVERNADOR</a:t>
            </a:r>
          </a:p>
          <a:p>
            <a:pPr algn="ctr">
              <a:lnSpc>
                <a:spcPct val="110000"/>
              </a:lnSpc>
            </a:pPr>
            <a:r>
              <a:rPr lang="pt-BR" sz="1400" dirty="0">
                <a:solidFill>
                  <a:srgbClr val="44546A"/>
                </a:solidFill>
              </a:rPr>
              <a:t>César Colnago</a:t>
            </a:r>
            <a:endParaRPr lang="pt-BR" sz="1400" dirty="0">
              <a:solidFill>
                <a:schemeClr val="tx2"/>
              </a:solidFill>
            </a:endParaRPr>
          </a:p>
          <a:p>
            <a:endParaRPr lang="pt-BR" sz="1400" dirty="0"/>
          </a:p>
        </p:txBody>
      </p:sp>
      <p:sp>
        <p:nvSpPr>
          <p:cNvPr id="7" name="CaixaDeTexto 4"/>
          <p:cNvSpPr txBox="1"/>
          <p:nvPr/>
        </p:nvSpPr>
        <p:spPr>
          <a:xfrm>
            <a:off x="3836744" y="4962843"/>
            <a:ext cx="449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44546A"/>
                </a:solidFill>
              </a:rPr>
              <a:t>COORDENAÇÃO DE ESTUDOS SOCIAIS</a:t>
            </a:r>
          </a:p>
          <a:p>
            <a:pPr algn="ctr"/>
            <a:r>
              <a:rPr lang="pt-BR" sz="1400" dirty="0">
                <a:solidFill>
                  <a:srgbClr val="44546A"/>
                </a:solidFill>
              </a:rPr>
              <a:t>Sandra Mara Pereira</a:t>
            </a:r>
          </a:p>
        </p:txBody>
      </p:sp>
    </p:spTree>
    <p:extLst>
      <p:ext uri="{BB962C8B-B14F-4D97-AF65-F5344CB8AC3E}">
        <p14:creationId xmlns:p14="http://schemas.microsoft.com/office/powerpoint/2010/main" val="83972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12991D-F6FE-4DE6-8FAB-7E03CFC8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2800" dirty="0"/>
              <a:t>Aspectos Metodológicos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2DA9037-183B-499F-9C01-777C1743C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000" y="1440000"/>
            <a:ext cx="11628000" cy="49085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Constituição de um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Grupo de Discussão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para construção dialogada do instrumento de coleta de dados, com participação de membros do MNPR, Técnicos dos Serviços Municipais, da SESA e SEDH, Pesquisadores sobre população de rua e Equipe do IJSN.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Instituição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3 Articuladores de campo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, para a mediação, articulação e mobilização junto aos entrevistados.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Aplicação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questionários estruturados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(posteriormente digitados e tabulados no SPSS).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4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12991D-F6FE-4DE6-8FAB-7E03CFC8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BR" sz="2800" dirty="0"/>
              <a:t>Equipe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2DA9037-183B-499F-9C01-777C1743C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000" y="1440000"/>
            <a:ext cx="11628438" cy="43926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1 Pesquisadora Coordenadora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1 Bolsista Supervisor de campo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3 Articuladores de Campo (MNPR)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8 Bolsistas entrevistadores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2 Membros internos da Equipe IJSN/CES</a:t>
            </a:r>
          </a:p>
          <a:p>
            <a:pPr marL="0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8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PRELIMINARES DA PESQUISA</a:t>
            </a:r>
          </a:p>
        </p:txBody>
      </p:sp>
    </p:spTree>
    <p:extLst>
      <p:ext uri="{BB962C8B-B14F-4D97-AF65-F5344CB8AC3E}">
        <p14:creationId xmlns:p14="http://schemas.microsoft.com/office/powerpoint/2010/main" val="61276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525" y="29184"/>
            <a:ext cx="11628438" cy="570832"/>
          </a:xfrm>
        </p:spPr>
        <p:txBody>
          <a:bodyPr anchor="ctr">
            <a:normAutofit/>
          </a:bodyPr>
          <a:lstStyle/>
          <a:p>
            <a:r>
              <a:rPr lang="pt-BR" sz="2800" dirty="0"/>
              <a:t>Cidades de Realização das entrevistas</a:t>
            </a:r>
          </a:p>
        </p:txBody>
      </p:sp>
      <p:graphicFrame>
        <p:nvGraphicFramePr>
          <p:cNvPr id="6" name="Espaço Reservado para Conteúd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4689380"/>
              </p:ext>
            </p:extLst>
          </p:nvPr>
        </p:nvGraphicFramePr>
        <p:xfrm>
          <a:off x="0" y="144000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17055"/>
              </p:ext>
            </p:extLst>
          </p:nvPr>
        </p:nvGraphicFramePr>
        <p:xfrm>
          <a:off x="252000" y="5279402"/>
          <a:ext cx="11628440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3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3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3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3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3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35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35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535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Cariacica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Fundão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/>
                        <a:t>Guarapari</a:t>
                      </a:r>
                      <a:endParaRPr lang="pt-BR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Serra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Viana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Vila Velha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Vitória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991842" y="46274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2A000"/>
                </a:solidFill>
              </a:rPr>
              <a:t>0,5%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95702" y="437506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C9B2D"/>
                </a:solidFill>
              </a:rPr>
              <a:t>23,1%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95592" y="124503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127024"/>
                </a:solidFill>
              </a:rPr>
              <a:t>29,6%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391951" y="96048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89D1"/>
                </a:solidFill>
              </a:rPr>
              <a:t>14,5%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727638" y="13485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58B3"/>
                </a:solidFill>
              </a:rPr>
              <a:t>1,6%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477461" y="19200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6,8%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438621" y="354869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A46415"/>
                </a:solidFill>
              </a:rPr>
              <a:t>23,4%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7740000" y="973857"/>
            <a:ext cx="1774505" cy="461665"/>
            <a:chOff x="8045451" y="1317853"/>
            <a:chExt cx="1774505" cy="461665"/>
          </a:xfrm>
        </p:grpSpPr>
        <p:sp>
          <p:nvSpPr>
            <p:cNvPr id="3" name="Retângulo 2"/>
            <p:cNvSpPr/>
            <p:nvPr/>
          </p:nvSpPr>
          <p:spPr>
            <a:xfrm>
              <a:off x="8045451" y="1458685"/>
              <a:ext cx="180000" cy="180000"/>
            </a:xfrm>
            <a:prstGeom prst="rect">
              <a:avLst/>
            </a:prstGeom>
            <a:solidFill>
              <a:srgbClr val="008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8523767" y="1317853"/>
              <a:ext cx="1296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Cariacica</a:t>
              </a: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7740000" y="4364530"/>
            <a:ext cx="1495133" cy="461665"/>
            <a:chOff x="8045451" y="4117802"/>
            <a:chExt cx="1495133" cy="461665"/>
          </a:xfrm>
        </p:grpSpPr>
        <p:sp>
          <p:nvSpPr>
            <p:cNvPr id="27" name="Retângulo 26"/>
            <p:cNvSpPr/>
            <p:nvPr/>
          </p:nvSpPr>
          <p:spPr>
            <a:xfrm>
              <a:off x="8045451" y="4258635"/>
              <a:ext cx="180000" cy="180000"/>
            </a:xfrm>
            <a:prstGeom prst="rect">
              <a:avLst/>
            </a:prstGeom>
            <a:solidFill>
              <a:srgbClr val="127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523767" y="4117802"/>
              <a:ext cx="10168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Vitória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7740000" y="3799417"/>
            <a:ext cx="1888382" cy="461665"/>
            <a:chOff x="8045451" y="3320504"/>
            <a:chExt cx="1888382" cy="461665"/>
          </a:xfrm>
        </p:grpSpPr>
        <p:sp>
          <p:nvSpPr>
            <p:cNvPr id="25" name="Retângulo 24"/>
            <p:cNvSpPr/>
            <p:nvPr/>
          </p:nvSpPr>
          <p:spPr>
            <a:xfrm>
              <a:off x="8045451" y="3458204"/>
              <a:ext cx="180000" cy="180000"/>
            </a:xfrm>
            <a:prstGeom prst="rect">
              <a:avLst/>
            </a:prstGeom>
            <a:solidFill>
              <a:srgbClr val="89C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8523767" y="3320504"/>
              <a:ext cx="14100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Vila Velha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7740000" y="3234305"/>
            <a:ext cx="1365097" cy="461665"/>
            <a:chOff x="8045451" y="2921855"/>
            <a:chExt cx="1365097" cy="461665"/>
          </a:xfrm>
        </p:grpSpPr>
        <p:sp>
          <p:nvSpPr>
            <p:cNvPr id="24" name="Retângulo 23"/>
            <p:cNvSpPr/>
            <p:nvPr/>
          </p:nvSpPr>
          <p:spPr>
            <a:xfrm>
              <a:off x="8045451" y="3056422"/>
              <a:ext cx="180000" cy="180000"/>
            </a:xfrm>
            <a:prstGeom prst="rect">
              <a:avLst/>
            </a:prstGeom>
            <a:solidFill>
              <a:srgbClr val="F3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8523767" y="2921855"/>
              <a:ext cx="8867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Viana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7740000" y="2669193"/>
            <a:ext cx="1280997" cy="461665"/>
            <a:chOff x="8045451" y="2518919"/>
            <a:chExt cx="1280997" cy="461665"/>
          </a:xfrm>
        </p:grpSpPr>
        <p:sp>
          <p:nvSpPr>
            <p:cNvPr id="23" name="Retângulo 22"/>
            <p:cNvSpPr/>
            <p:nvPr/>
          </p:nvSpPr>
          <p:spPr>
            <a:xfrm>
              <a:off x="8045451" y="2654640"/>
              <a:ext cx="180000" cy="180000"/>
            </a:xfrm>
            <a:prstGeom prst="rect">
              <a:avLst/>
            </a:prstGeom>
            <a:solidFill>
              <a:srgbClr val="C578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8490835" y="2518919"/>
              <a:ext cx="8356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Serra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7740000" y="1538969"/>
            <a:ext cx="1566204" cy="461665"/>
            <a:chOff x="8045451" y="1718307"/>
            <a:chExt cx="1566204" cy="461665"/>
          </a:xfrm>
        </p:grpSpPr>
        <p:sp>
          <p:nvSpPr>
            <p:cNvPr id="21" name="Retângulo 20"/>
            <p:cNvSpPr/>
            <p:nvPr/>
          </p:nvSpPr>
          <p:spPr>
            <a:xfrm>
              <a:off x="8045451" y="1859139"/>
              <a:ext cx="180000" cy="180000"/>
            </a:xfrm>
            <a:prstGeom prst="rect">
              <a:avLst/>
            </a:prstGeom>
            <a:solidFill>
              <a:srgbClr val="005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8490835" y="1718307"/>
              <a:ext cx="11208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Fundão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7740000" y="2104081"/>
            <a:ext cx="1888350" cy="461665"/>
            <a:chOff x="8045451" y="2117878"/>
            <a:chExt cx="1888350" cy="461665"/>
          </a:xfrm>
        </p:grpSpPr>
        <p:sp>
          <p:nvSpPr>
            <p:cNvPr id="22" name="Retângulo 21"/>
            <p:cNvSpPr/>
            <p:nvPr/>
          </p:nvSpPr>
          <p:spPr>
            <a:xfrm>
              <a:off x="8045451" y="2255991"/>
              <a:ext cx="180000" cy="180000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8509885" y="2117878"/>
              <a:ext cx="14239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Guarapari</a:t>
              </a:r>
            </a:p>
          </p:txBody>
        </p:sp>
      </p:grpSp>
      <p:sp>
        <p:nvSpPr>
          <p:cNvPr id="45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263524" y="6071882"/>
            <a:ext cx="11628000" cy="526006"/>
          </a:xfrm>
        </p:spPr>
        <p:txBody>
          <a:bodyPr/>
          <a:lstStyle/>
          <a:p>
            <a:r>
              <a:rPr lang="pt-BR" dirty="0"/>
              <a:t>Fonte: Pesquisa sobre População em Situação de Rua na Região Metropolitana da Grande Vitória (2017/2018)	</a:t>
            </a:r>
          </a:p>
          <a:p>
            <a:r>
              <a:rPr lang="pt-BR" dirty="0"/>
              <a:t>Elaboração: IJSN- Coordenação de Estudos Sociais (CES)</a:t>
            </a:r>
          </a:p>
        </p:txBody>
      </p:sp>
    </p:spTree>
    <p:extLst>
      <p:ext uri="{BB962C8B-B14F-4D97-AF65-F5344CB8AC3E}">
        <p14:creationId xmlns:p14="http://schemas.microsoft.com/office/powerpoint/2010/main" val="152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</a:t>
            </a:r>
          </a:p>
        </p:txBody>
      </p:sp>
    </p:spTree>
    <p:extLst>
      <p:ext uri="{BB962C8B-B14F-4D97-AF65-F5344CB8AC3E}">
        <p14:creationId xmlns:p14="http://schemas.microsoft.com/office/powerpoint/2010/main" val="374940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2800" dirty="0"/>
              <a:t>Sexo de Acordo com o Registro de Nascimento do Entrevistado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7502484"/>
              </p:ext>
            </p:extLst>
          </p:nvPr>
        </p:nvGraphicFramePr>
        <p:xfrm>
          <a:off x="0" y="144000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64423"/>
              </p:ext>
            </p:extLst>
          </p:nvPr>
        </p:nvGraphicFramePr>
        <p:xfrm>
          <a:off x="252000" y="5279402"/>
          <a:ext cx="11628440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14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4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Masculino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Feminino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624642" y="103115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6C9B2D"/>
                </a:solidFill>
              </a:rPr>
              <a:t>18%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079381" y="421833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58B3"/>
                </a:solidFill>
              </a:rPr>
              <a:t>82%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7740000" y="3234305"/>
            <a:ext cx="1950194" cy="461665"/>
            <a:chOff x="8045451" y="2921855"/>
            <a:chExt cx="1950194" cy="461665"/>
          </a:xfrm>
        </p:grpSpPr>
        <p:sp>
          <p:nvSpPr>
            <p:cNvPr id="25" name="Retângulo 24"/>
            <p:cNvSpPr/>
            <p:nvPr/>
          </p:nvSpPr>
          <p:spPr>
            <a:xfrm>
              <a:off x="8045451" y="3056422"/>
              <a:ext cx="180000" cy="180000"/>
            </a:xfrm>
            <a:prstGeom prst="rect">
              <a:avLst/>
            </a:prstGeom>
            <a:solidFill>
              <a:srgbClr val="005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8523767" y="2921855"/>
              <a:ext cx="14718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Masculino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740000" y="2104081"/>
            <a:ext cx="1811598" cy="461665"/>
            <a:chOff x="8045451" y="2117878"/>
            <a:chExt cx="1811598" cy="461665"/>
          </a:xfrm>
        </p:grpSpPr>
        <p:sp>
          <p:nvSpPr>
            <p:cNvPr id="28" name="Retângulo 27"/>
            <p:cNvSpPr/>
            <p:nvPr/>
          </p:nvSpPr>
          <p:spPr>
            <a:xfrm>
              <a:off x="8045451" y="2255991"/>
              <a:ext cx="180000" cy="180000"/>
            </a:xfrm>
            <a:prstGeom prst="rect">
              <a:avLst/>
            </a:prstGeom>
            <a:solidFill>
              <a:srgbClr val="89C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509885" y="2117878"/>
              <a:ext cx="13471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Feminino</a:t>
              </a:r>
            </a:p>
          </p:txBody>
        </p:sp>
      </p:grpSp>
      <p:sp>
        <p:nvSpPr>
          <p:cNvPr id="31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263524" y="6071882"/>
            <a:ext cx="11628000" cy="526006"/>
          </a:xfrm>
        </p:spPr>
        <p:txBody>
          <a:bodyPr/>
          <a:lstStyle/>
          <a:p>
            <a:r>
              <a:rPr lang="pt-BR" dirty="0"/>
              <a:t>Fonte: Pesquisa sobre População em Situação de Rua na Região Metropolitana da Grande Vitória (2017/2018)	</a:t>
            </a:r>
          </a:p>
          <a:p>
            <a:r>
              <a:rPr lang="pt-BR" dirty="0"/>
              <a:t>Elaboração: IJSN- Coordenação de Estudos Sociais (CES)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2800" dirty="0"/>
              <a:t>Cor / Raça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8299315"/>
              </p:ext>
            </p:extLst>
          </p:nvPr>
        </p:nvGraphicFramePr>
        <p:xfrm>
          <a:off x="0" y="144000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62102"/>
              </p:ext>
            </p:extLst>
          </p:nvPr>
        </p:nvGraphicFramePr>
        <p:xfrm>
          <a:off x="252000" y="5279402"/>
          <a:ext cx="11628435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1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12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12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12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612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612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612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Branca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Preta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Amarela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Parda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Indígena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NS/NR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Total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7740000" y="4364530"/>
            <a:ext cx="4007872" cy="461665"/>
            <a:chOff x="8045451" y="4117802"/>
            <a:chExt cx="4007872" cy="461665"/>
          </a:xfrm>
        </p:grpSpPr>
        <p:sp>
          <p:nvSpPr>
            <p:cNvPr id="14" name="Retângulo 13"/>
            <p:cNvSpPr/>
            <p:nvPr/>
          </p:nvSpPr>
          <p:spPr>
            <a:xfrm>
              <a:off x="8045451" y="4258635"/>
              <a:ext cx="180000" cy="180000"/>
            </a:xfrm>
            <a:prstGeom prst="rect">
              <a:avLst/>
            </a:prstGeom>
            <a:solidFill>
              <a:srgbClr val="F3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8523767" y="4117802"/>
              <a:ext cx="35295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Não Sabe/ Não Respondeu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740000" y="3799417"/>
            <a:ext cx="1739239" cy="461665"/>
            <a:chOff x="8045451" y="3320504"/>
            <a:chExt cx="1739239" cy="461665"/>
          </a:xfrm>
        </p:grpSpPr>
        <p:sp>
          <p:nvSpPr>
            <p:cNvPr id="17" name="Retângulo 16"/>
            <p:cNvSpPr/>
            <p:nvPr/>
          </p:nvSpPr>
          <p:spPr>
            <a:xfrm>
              <a:off x="8045451" y="3458204"/>
              <a:ext cx="180000" cy="180000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8523767" y="3320504"/>
              <a:ext cx="12609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Indígena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7740000" y="3234305"/>
            <a:ext cx="1375100" cy="461665"/>
            <a:chOff x="8045451" y="2921855"/>
            <a:chExt cx="1375100" cy="461665"/>
          </a:xfrm>
        </p:grpSpPr>
        <p:sp>
          <p:nvSpPr>
            <p:cNvPr id="20" name="Retângulo 19"/>
            <p:cNvSpPr/>
            <p:nvPr/>
          </p:nvSpPr>
          <p:spPr>
            <a:xfrm>
              <a:off x="8045451" y="3056422"/>
              <a:ext cx="180000" cy="180000"/>
            </a:xfrm>
            <a:prstGeom prst="rect">
              <a:avLst/>
            </a:prstGeom>
            <a:solidFill>
              <a:srgbClr val="0058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523767" y="2921855"/>
              <a:ext cx="8967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Parda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740000" y="2669193"/>
            <a:ext cx="1675977" cy="461665"/>
            <a:chOff x="8045451" y="2518919"/>
            <a:chExt cx="1675977" cy="461665"/>
          </a:xfrm>
        </p:grpSpPr>
        <p:sp>
          <p:nvSpPr>
            <p:cNvPr id="23" name="Retângulo 22"/>
            <p:cNvSpPr/>
            <p:nvPr/>
          </p:nvSpPr>
          <p:spPr>
            <a:xfrm>
              <a:off x="8045451" y="2654640"/>
              <a:ext cx="180000" cy="180000"/>
            </a:xfrm>
            <a:prstGeom prst="rect">
              <a:avLst/>
            </a:prstGeom>
            <a:solidFill>
              <a:srgbClr val="008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8490835" y="2518919"/>
              <a:ext cx="12305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Amarela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7740000" y="1538969"/>
            <a:ext cx="1482014" cy="461665"/>
            <a:chOff x="8045451" y="1718307"/>
            <a:chExt cx="1482014" cy="461665"/>
          </a:xfrm>
        </p:grpSpPr>
        <p:sp>
          <p:nvSpPr>
            <p:cNvPr id="26" name="Retângulo 25"/>
            <p:cNvSpPr/>
            <p:nvPr/>
          </p:nvSpPr>
          <p:spPr>
            <a:xfrm>
              <a:off x="8045451" y="1859139"/>
              <a:ext cx="180000" cy="180000"/>
            </a:xfrm>
            <a:prstGeom prst="rect">
              <a:avLst/>
            </a:prstGeom>
            <a:solidFill>
              <a:srgbClr val="89C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8490835" y="1718307"/>
              <a:ext cx="10366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Branca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740000" y="2104081"/>
            <a:ext cx="1309665" cy="461665"/>
            <a:chOff x="8045451" y="2117878"/>
            <a:chExt cx="1309665" cy="461665"/>
          </a:xfrm>
        </p:grpSpPr>
        <p:sp>
          <p:nvSpPr>
            <p:cNvPr id="29" name="Retângulo 28"/>
            <p:cNvSpPr/>
            <p:nvPr/>
          </p:nvSpPr>
          <p:spPr>
            <a:xfrm>
              <a:off x="8045451" y="2255991"/>
              <a:ext cx="180000" cy="180000"/>
            </a:xfrm>
            <a:prstGeom prst="rect">
              <a:avLst/>
            </a:prstGeom>
            <a:solidFill>
              <a:srgbClr val="127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509885" y="2117878"/>
              <a:ext cx="8452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/>
                <a:t>Preta</a:t>
              </a:r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3317711" y="84730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2A000"/>
                </a:solidFill>
              </a:rPr>
              <a:t>3%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734533" y="95191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6C9B2D"/>
                </a:solidFill>
              </a:rPr>
              <a:t>16%</a:t>
            </a:r>
            <a:endParaRPr lang="pt-BR" sz="2400" b="1" dirty="0">
              <a:solidFill>
                <a:srgbClr val="6C9B2D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244289" y="229023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127024"/>
                </a:solidFill>
              </a:rPr>
              <a:t>24%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454602" y="4165804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89D1"/>
                </a:solidFill>
              </a:rPr>
              <a:t>2%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60552" y="425149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58B3"/>
                </a:solidFill>
              </a:rPr>
              <a:t>54%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206085" y="1057857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2%</a:t>
            </a:r>
          </a:p>
        </p:txBody>
      </p:sp>
      <p:sp>
        <p:nvSpPr>
          <p:cNvPr id="39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263524" y="6071882"/>
            <a:ext cx="11628000" cy="526006"/>
          </a:xfrm>
        </p:spPr>
        <p:txBody>
          <a:bodyPr/>
          <a:lstStyle/>
          <a:p>
            <a:r>
              <a:rPr lang="pt-BR" dirty="0"/>
              <a:t>Fonte: Pesquisa sobre População em Situação de Rua na Região Metropolitana da Grande Vitória (2017/2018)	</a:t>
            </a:r>
          </a:p>
          <a:p>
            <a:r>
              <a:rPr lang="pt-BR" dirty="0"/>
              <a:t>Elaboração: IJSN- Coordenação de Estudos Sociais (CES)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4854</TotalTime>
  <Words>1104</Words>
  <Application>Microsoft Office PowerPoint</Application>
  <PresentationFormat>Widescreen</PresentationFormat>
  <Paragraphs>301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Swis721 BlkCn BT</vt:lpstr>
      <vt:lpstr>Wingdings</vt:lpstr>
      <vt:lpstr>Tema do Office</vt:lpstr>
      <vt:lpstr>Pesquisa sobre pessoas em situação de rua na RMGV</vt:lpstr>
      <vt:lpstr>Sobre a Pesquisa</vt:lpstr>
      <vt:lpstr>Aspectos Metodológicos</vt:lpstr>
      <vt:lpstr>Equipe</vt:lpstr>
      <vt:lpstr>DADOS PRELIMINARES DA PESQUISA</vt:lpstr>
      <vt:lpstr>Cidades de Realização das entrevistas</vt:lpstr>
      <vt:lpstr>Perfil</vt:lpstr>
      <vt:lpstr>Sexo de Acordo com o Registro de Nascimento do Entrevistado</vt:lpstr>
      <vt:lpstr>Cor / Raça</vt:lpstr>
      <vt:lpstr>Uso semanal das Ruas/Abrigos-Albergues para Pernoite entre os Entrevistados (%)</vt:lpstr>
      <vt:lpstr>Educação</vt:lpstr>
      <vt:lpstr>Alfabetização</vt:lpstr>
      <vt:lpstr>Apresentação do PowerPoint</vt:lpstr>
      <vt:lpstr>Principais dificuldades para iniciar ou retornar aos estudos*</vt:lpstr>
      <vt:lpstr>Trabalho</vt:lpstr>
      <vt:lpstr>Percentual de pessoas que relataram ter aferido renda nos últimos 15 dias</vt:lpstr>
      <vt:lpstr>Exerceu qual atividade nos últimos 15 dias para ganhar dinheiro*</vt:lpstr>
      <vt:lpstr>Trabalhou de carteira assinada</vt:lpstr>
      <vt:lpstr>Trajetória / Cotidiano</vt:lpstr>
      <vt:lpstr>Tempo de Pernoite nas Ruas/Abrigos/Albergues (%) </vt:lpstr>
      <vt:lpstr>Local de Pernoite nos Últimos 15 dias * </vt:lpstr>
      <vt:lpstr>Motivo de Pernoite nas Ruas*</vt:lpstr>
      <vt:lpstr>Saúde</vt:lpstr>
      <vt:lpstr>Possui Problemas de Saúde</vt:lpstr>
      <vt:lpstr>Recebe tratamento de saúde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Vitor André</dc:creator>
  <cp:lastModifiedBy>João Vitor André</cp:lastModifiedBy>
  <cp:revision>402</cp:revision>
  <cp:lastPrinted>2015-08-11T11:40:48Z</cp:lastPrinted>
  <dcterms:created xsi:type="dcterms:W3CDTF">2015-04-17T13:39:59Z</dcterms:created>
  <dcterms:modified xsi:type="dcterms:W3CDTF">2017-12-06T18:51:05Z</dcterms:modified>
</cp:coreProperties>
</file>